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9" r:id="rId3"/>
    <p:sldId id="267" r:id="rId4"/>
    <p:sldId id="258" r:id="rId5"/>
    <p:sldId id="262" r:id="rId6"/>
    <p:sldId id="278" r:id="rId7"/>
    <p:sldId id="279" r:id="rId8"/>
    <p:sldId id="281" r:id="rId9"/>
    <p:sldId id="260" r:id="rId10"/>
    <p:sldId id="269" r:id="rId11"/>
    <p:sldId id="280" r:id="rId12"/>
    <p:sldId id="263" r:id="rId13"/>
    <p:sldId id="268" r:id="rId14"/>
    <p:sldId id="265" r:id="rId15"/>
    <p:sldId id="266" r:id="rId16"/>
    <p:sldId id="270" r:id="rId17"/>
    <p:sldId id="272" r:id="rId18"/>
    <p:sldId id="273" r:id="rId19"/>
    <p:sldId id="27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758318"/>
      </p:ext>
    </p:extLst>
  </p:cSld>
  <p:clrMapOvr>
    <a:masterClrMapping/>
  </p:clrMapOvr>
  <p:transition spd="slow" advClick="0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7289910"/>
      </p:ext>
    </p:extLst>
  </p:cSld>
  <p:clrMapOvr>
    <a:masterClrMapping/>
  </p:clrMapOvr>
  <p:transition spd="slow" advClick="0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2687012"/>
      </p:ext>
    </p:extLst>
  </p:cSld>
  <p:clrMapOvr>
    <a:masterClrMapping/>
  </p:clrMapOvr>
  <p:transition spd="slow" advClick="0" advTm="1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3554098"/>
      </p:ext>
    </p:extLst>
  </p:cSld>
  <p:clrMapOvr>
    <a:masterClrMapping/>
  </p:clrMapOvr>
  <p:transition spd="slow" advClick="0" advTm="1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4630638"/>
      </p:ext>
    </p:extLst>
  </p:cSld>
  <p:clrMapOvr>
    <a:masterClrMapping/>
  </p:clrMapOvr>
  <p:transition spd="slow" advClick="0" advTm="1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4408315"/>
      </p:ext>
    </p:extLst>
  </p:cSld>
  <p:clrMapOvr>
    <a:masterClrMapping/>
  </p:clrMapOvr>
  <p:transition spd="slow" advClick="0" advTm="1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6296600"/>
      </p:ext>
    </p:extLst>
  </p:cSld>
  <p:clrMapOvr>
    <a:masterClrMapping/>
  </p:clrMapOvr>
  <p:transition spd="slow" advClick="0" advTm="1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0096366"/>
      </p:ext>
    </p:extLst>
  </p:cSld>
  <p:clrMapOvr>
    <a:masterClrMapping/>
  </p:clrMapOvr>
  <p:transition spd="slow" advClick="0" advTm="1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0616178"/>
      </p:ext>
    </p:extLst>
  </p:cSld>
  <p:clrMapOvr>
    <a:masterClrMapping/>
  </p:clrMapOvr>
  <p:transition spd="slow" advClick="0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899175"/>
      </p:ext>
    </p:extLst>
  </p:cSld>
  <p:clrMapOvr>
    <a:masterClrMapping/>
  </p:clrMapOvr>
  <p:transition spd="slow" advClick="0" advTm="1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368719"/>
      </p:ext>
    </p:extLst>
  </p:cSld>
  <p:clrMapOvr>
    <a:masterClrMapping/>
  </p:clrMapOvr>
  <p:transition spd="slow" advClick="0" advTm="1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7819001"/>
      </p:ext>
    </p:extLst>
  </p:cSld>
  <p:clrMapOvr>
    <a:masterClrMapping/>
  </p:clrMapOvr>
  <p:transition spd="slow" advClick="0" advTm="1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6314632"/>
      </p:ext>
    </p:extLst>
  </p:cSld>
  <p:clrMapOvr>
    <a:masterClrMapping/>
  </p:clrMapOvr>
  <p:transition spd="slow" advClick="0" advTm="1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1551799"/>
      </p:ext>
    </p:extLst>
  </p:cSld>
  <p:clrMapOvr>
    <a:masterClrMapping/>
  </p:clrMapOvr>
  <p:transition spd="slow" advClick="0" advTm="1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6396766"/>
      </p:ext>
    </p:extLst>
  </p:cSld>
  <p:clrMapOvr>
    <a:masterClrMapping/>
  </p:clrMapOvr>
  <p:transition spd="slow" advClick="0" advTm="1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5392116"/>
      </p:ext>
    </p:extLst>
  </p:cSld>
  <p:clrMapOvr>
    <a:masterClrMapping/>
  </p:clrMapOvr>
  <p:transition spd="slow" advClick="0" advTm="1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8002753"/>
      </p:ext>
    </p:extLst>
  </p:cSld>
  <p:clrMapOvr>
    <a:masterClrMapping/>
  </p:clrMapOvr>
  <p:transition spd="slow" advClick="0" advTm="1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987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</p:sldLayoutIdLst>
  <p:transition spd="slow" advClick="0" advTm="1000">
    <p:wip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CF793FB-3AA9-85D1-FDA6-E7FC9C1C8990}"/>
              </a:ext>
            </a:extLst>
          </p:cNvPr>
          <p:cNvSpPr txBox="1"/>
          <p:nvPr/>
        </p:nvSpPr>
        <p:spPr>
          <a:xfrm>
            <a:off x="1965139" y="3968806"/>
            <a:ext cx="453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>
                <a:latin typeface="Algerian" panose="04020705040A02060702" pitchFamily="82" charset="0"/>
              </a:rPr>
              <a:t>6º ANO</a:t>
            </a:r>
          </a:p>
          <a:p>
            <a:pPr algn="ctr"/>
            <a:r>
              <a:rPr lang="pt-PT" sz="6000" b="1" dirty="0">
                <a:latin typeface="Algerian" panose="04020705040A02060702" pitchFamily="82" charset="0"/>
              </a:rPr>
              <a:t>TURMA C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9CBDC88-D4AF-8B72-99A6-BD5BBF41E620}"/>
              </a:ext>
            </a:extLst>
          </p:cNvPr>
          <p:cNvSpPr/>
          <p:nvPr/>
        </p:nvSpPr>
        <p:spPr>
          <a:xfrm>
            <a:off x="5022748" y="447783"/>
            <a:ext cx="65601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MUNDO PARA COIMBRA</a:t>
            </a:r>
            <a:endParaRPr lang="pt-P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43C86E9-B4AC-542A-C0AB-EACA7238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5" y="1216403"/>
            <a:ext cx="3762072" cy="239925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23D535D-F1B8-FE87-576A-796B81A17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84" y="3493188"/>
            <a:ext cx="5599382" cy="322742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A5B03C-C0D3-8710-C39B-9C4A97823955}"/>
              </a:ext>
            </a:extLst>
          </p:cNvPr>
          <p:cNvSpPr txBox="1"/>
          <p:nvPr/>
        </p:nvSpPr>
        <p:spPr>
          <a:xfrm>
            <a:off x="4613945" y="2555261"/>
            <a:ext cx="7153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Dia Mundial da Alimentação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FEB2434-6C72-DE86-F53E-28A430A30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9" y="133518"/>
            <a:ext cx="3720481" cy="89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9327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A3C1876-5CA1-32DA-D3AF-01163FDA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54" y="552899"/>
            <a:ext cx="10729519" cy="606958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991DAA0-BFBF-60BD-2CFC-4A3FEF3D2A03}"/>
              </a:ext>
            </a:extLst>
          </p:cNvPr>
          <p:cNvSpPr txBox="1"/>
          <p:nvPr/>
        </p:nvSpPr>
        <p:spPr>
          <a:xfrm>
            <a:off x="8774884" y="6249798"/>
            <a:ext cx="2751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João Mendes, n.º9</a:t>
            </a:r>
          </a:p>
        </p:txBody>
      </p:sp>
    </p:spTree>
    <p:extLst>
      <p:ext uri="{BB962C8B-B14F-4D97-AF65-F5344CB8AC3E}">
        <p14:creationId xmlns:p14="http://schemas.microsoft.com/office/powerpoint/2010/main" val="3805574512"/>
      </p:ext>
    </p:extLst>
  </p:cSld>
  <p:clrMapOvr>
    <a:masterClrMapping/>
  </p:clrMapOvr>
  <p:transition spd="slow" advClick="0" advTm="1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94351F-587B-7C0F-FBD3-D62064318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58" y="551247"/>
            <a:ext cx="8506436" cy="620423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B366B36-7ADC-8A65-6FF7-46A1A986B8CA}"/>
              </a:ext>
            </a:extLst>
          </p:cNvPr>
          <p:cNvSpPr txBox="1"/>
          <p:nvPr/>
        </p:nvSpPr>
        <p:spPr>
          <a:xfrm>
            <a:off x="9605394" y="6365476"/>
            <a:ext cx="2315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José Moreno, n.º10</a:t>
            </a:r>
          </a:p>
        </p:txBody>
      </p:sp>
    </p:spTree>
    <p:extLst>
      <p:ext uri="{BB962C8B-B14F-4D97-AF65-F5344CB8AC3E}">
        <p14:creationId xmlns:p14="http://schemas.microsoft.com/office/powerpoint/2010/main" val="3772394569"/>
      </p:ext>
    </p:extLst>
  </p:cSld>
  <p:clrMapOvr>
    <a:masterClrMapping/>
  </p:clrMapOvr>
  <p:transition spd="slow" advClick="0" advTm="1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BD22EA-1BA5-7ECF-44F8-996911B29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71" y="671799"/>
            <a:ext cx="10756569" cy="595874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C94AC96-12AA-8F75-E1F5-FDCF5F4F9AD9}"/>
              </a:ext>
            </a:extLst>
          </p:cNvPr>
          <p:cNvSpPr txBox="1"/>
          <p:nvPr/>
        </p:nvSpPr>
        <p:spPr>
          <a:xfrm>
            <a:off x="566677" y="6157519"/>
            <a:ext cx="2545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Madalena Varela, n.º11</a:t>
            </a:r>
          </a:p>
        </p:txBody>
      </p:sp>
    </p:spTree>
    <p:extLst>
      <p:ext uri="{BB962C8B-B14F-4D97-AF65-F5344CB8AC3E}">
        <p14:creationId xmlns:p14="http://schemas.microsoft.com/office/powerpoint/2010/main" val="2471027368"/>
      </p:ext>
    </p:extLst>
  </p:cSld>
  <p:clrMapOvr>
    <a:masterClrMapping/>
  </p:clrMapOvr>
  <p:transition spd="slow" advClick="0" advTm="1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4AB594-ABE3-01EC-31EB-EC60FDF0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67" y="667221"/>
            <a:ext cx="10838576" cy="577574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AEBAF41-57E9-74C4-27DA-78774D8EB0F0}"/>
              </a:ext>
            </a:extLst>
          </p:cNvPr>
          <p:cNvSpPr txBox="1"/>
          <p:nvPr/>
        </p:nvSpPr>
        <p:spPr>
          <a:xfrm>
            <a:off x="7743039" y="6073629"/>
            <a:ext cx="3078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Maria do Carmo Ribeiro, n.º12</a:t>
            </a:r>
          </a:p>
        </p:txBody>
      </p:sp>
    </p:spTree>
    <p:extLst>
      <p:ext uri="{BB962C8B-B14F-4D97-AF65-F5344CB8AC3E}">
        <p14:creationId xmlns:p14="http://schemas.microsoft.com/office/powerpoint/2010/main" val="1230880773"/>
      </p:ext>
    </p:extLst>
  </p:cSld>
  <p:clrMapOvr>
    <a:masterClrMapping/>
  </p:clrMapOvr>
  <p:transition spd="slow" advClick="0" advTm="1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AD0AC4-C182-A4ED-C09F-AF6501A00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80" y="688108"/>
            <a:ext cx="10872944" cy="61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2135"/>
      </p:ext>
    </p:extLst>
  </p:cSld>
  <p:clrMapOvr>
    <a:masterClrMapping/>
  </p:clrMapOvr>
  <p:transition spd="slow" advClick="0" advTm="1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FB9C79-26FB-54E2-C250-ECB7382A2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567"/>
            <a:ext cx="5998757" cy="49310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5D9AEFE-11F9-D1A0-146F-27DCAF6EC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16" y="1293566"/>
            <a:ext cx="6185284" cy="493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29549"/>
      </p:ext>
    </p:extLst>
  </p:cSld>
  <p:clrMapOvr>
    <a:masterClrMapping/>
  </p:clrMapOvr>
  <p:transition spd="slow" advClick="0" advTm="1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C63B74-D36B-CB7A-0ED8-792C60651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78" y="507329"/>
            <a:ext cx="10811302" cy="60276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5A9C172-4A97-0A3A-EC73-0189AA775848}"/>
              </a:ext>
            </a:extLst>
          </p:cNvPr>
          <p:cNvSpPr txBox="1"/>
          <p:nvPr/>
        </p:nvSpPr>
        <p:spPr>
          <a:xfrm>
            <a:off x="562062" y="6241409"/>
            <a:ext cx="2759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Mariana Corrêa, n.º15</a:t>
            </a:r>
          </a:p>
        </p:txBody>
      </p:sp>
    </p:spTree>
    <p:extLst>
      <p:ext uri="{BB962C8B-B14F-4D97-AF65-F5344CB8AC3E}">
        <p14:creationId xmlns:p14="http://schemas.microsoft.com/office/powerpoint/2010/main" val="3007050435"/>
      </p:ext>
    </p:extLst>
  </p:cSld>
  <p:clrMapOvr>
    <a:masterClrMapping/>
  </p:clrMapOvr>
  <p:transition spd="slow" advClick="0" advTm="1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FF90A0-9C7A-2522-D21F-4636F5C68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97" y="1369126"/>
            <a:ext cx="8319990" cy="45786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2D4B0A-D277-A226-249A-7E1B64FD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10" y="550834"/>
            <a:ext cx="3679490" cy="38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8FECA5D-9A2A-413A-B98A-EBC5A11146EF}"/>
              </a:ext>
            </a:extLst>
          </p:cNvPr>
          <p:cNvSpPr txBox="1"/>
          <p:nvPr/>
        </p:nvSpPr>
        <p:spPr>
          <a:xfrm>
            <a:off x="9127222" y="5880683"/>
            <a:ext cx="2919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Mariana Macedo, n.º16</a:t>
            </a:r>
          </a:p>
        </p:txBody>
      </p:sp>
    </p:spTree>
    <p:extLst>
      <p:ext uri="{BB962C8B-B14F-4D97-AF65-F5344CB8AC3E}">
        <p14:creationId xmlns:p14="http://schemas.microsoft.com/office/powerpoint/2010/main" val="3596726253"/>
      </p:ext>
    </p:extLst>
  </p:cSld>
  <p:clrMapOvr>
    <a:masterClrMapping/>
  </p:clrMapOvr>
  <p:transition spd="slow" advClick="0" advTm="1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3EEEA0-60B5-3B70-F58E-7CC499CE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18" y="388689"/>
            <a:ext cx="10854964" cy="608062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D8D83D-A287-9F74-B7DD-03FF16A9D9B0}"/>
              </a:ext>
            </a:extLst>
          </p:cNvPr>
          <p:cNvSpPr txBox="1"/>
          <p:nvPr/>
        </p:nvSpPr>
        <p:spPr>
          <a:xfrm>
            <a:off x="8347046" y="6367244"/>
            <a:ext cx="3020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Marta Cardoso, n.º17</a:t>
            </a:r>
          </a:p>
        </p:txBody>
      </p:sp>
    </p:spTree>
    <p:extLst>
      <p:ext uri="{BB962C8B-B14F-4D97-AF65-F5344CB8AC3E}">
        <p14:creationId xmlns:p14="http://schemas.microsoft.com/office/powerpoint/2010/main" val="2945940765"/>
      </p:ext>
    </p:extLst>
  </p:cSld>
  <p:clrMapOvr>
    <a:masterClrMapping/>
  </p:clrMapOvr>
  <p:transition spd="slow" advClick="0" advTm="1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32E977-7420-6BFE-150A-3B40842E1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58" y="667253"/>
            <a:ext cx="10869105" cy="573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60225"/>
      </p:ext>
    </p:extLst>
  </p:cSld>
  <p:clrMapOvr>
    <a:masterClrMapping/>
  </p:clrMapOvr>
  <p:transition spd="slow" advClick="0" advTm="1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D232AEB-D4F1-D905-D9F1-CDC018664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421" y="531693"/>
            <a:ext cx="8661548" cy="616081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B24E65F-9AB5-0EEF-B6BB-D35548D23E40}"/>
              </a:ext>
            </a:extLst>
          </p:cNvPr>
          <p:cNvSpPr txBox="1"/>
          <p:nvPr/>
        </p:nvSpPr>
        <p:spPr>
          <a:xfrm>
            <a:off x="369115" y="6323175"/>
            <a:ext cx="2550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Afonso Oliveira, n.º1</a:t>
            </a:r>
          </a:p>
        </p:txBody>
      </p:sp>
    </p:spTree>
    <p:extLst>
      <p:ext uri="{BB962C8B-B14F-4D97-AF65-F5344CB8AC3E}">
        <p14:creationId xmlns:p14="http://schemas.microsoft.com/office/powerpoint/2010/main" val="3290159589"/>
      </p:ext>
    </p:extLst>
  </p:cSld>
  <p:clrMapOvr>
    <a:masterClrMapping/>
  </p:clrMapOvr>
  <p:transition spd="slow" advClick="0" advTm="1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54FBB6-3C0C-274A-3FE9-9C39BE442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1" y="400719"/>
            <a:ext cx="11023018" cy="613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0742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706457A-872F-794A-E015-E6C131BF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60" y="477881"/>
            <a:ext cx="10643236" cy="590223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5910346-3519-7F6B-2A60-9C524E291A2C}"/>
              </a:ext>
            </a:extLst>
          </p:cNvPr>
          <p:cNvSpPr txBox="1"/>
          <p:nvPr/>
        </p:nvSpPr>
        <p:spPr>
          <a:xfrm>
            <a:off x="8380602" y="6380119"/>
            <a:ext cx="286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Ana Filipa Santos, n.º 2</a:t>
            </a:r>
          </a:p>
        </p:txBody>
      </p:sp>
    </p:spTree>
    <p:extLst>
      <p:ext uri="{BB962C8B-B14F-4D97-AF65-F5344CB8AC3E}">
        <p14:creationId xmlns:p14="http://schemas.microsoft.com/office/powerpoint/2010/main" val="4098854186"/>
      </p:ext>
    </p:extLst>
  </p:cSld>
  <p:clrMapOvr>
    <a:masterClrMapping/>
  </p:clrMapOvr>
  <p:transition spd="slow" advClick="0" advTm="1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63998E-8C38-332C-1862-1C73856D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33" y="829021"/>
            <a:ext cx="11023134" cy="60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46116"/>
      </p:ext>
    </p:extLst>
  </p:cSld>
  <p:clrMapOvr>
    <a:masterClrMapping/>
  </p:clrMapOvr>
  <p:transition spd="slow" advClick="0" advTm="1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251D3C-FA70-426D-54C9-714D640CA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09" y="698769"/>
            <a:ext cx="10738889" cy="601413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B1173F2-62A3-C376-5C0D-AE511A7EADDB}"/>
              </a:ext>
            </a:extLst>
          </p:cNvPr>
          <p:cNvSpPr txBox="1"/>
          <p:nvPr/>
        </p:nvSpPr>
        <p:spPr>
          <a:xfrm>
            <a:off x="243281" y="6409189"/>
            <a:ext cx="2424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Bruno Moreira, n.º 4</a:t>
            </a:r>
          </a:p>
        </p:txBody>
      </p:sp>
    </p:spTree>
    <p:extLst>
      <p:ext uri="{BB962C8B-B14F-4D97-AF65-F5344CB8AC3E}">
        <p14:creationId xmlns:p14="http://schemas.microsoft.com/office/powerpoint/2010/main" val="2608279054"/>
      </p:ext>
    </p:extLst>
  </p:cSld>
  <p:clrMapOvr>
    <a:masterClrMapping/>
  </p:clrMapOvr>
  <p:transition spd="slow" advClick="0" advTm="1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562D02-4859-46EE-F57A-E22764464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388" y="734165"/>
            <a:ext cx="10395808" cy="579052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994BED0-671D-62F5-77D7-57690CD13BBA}"/>
              </a:ext>
            </a:extLst>
          </p:cNvPr>
          <p:cNvSpPr txBox="1"/>
          <p:nvPr/>
        </p:nvSpPr>
        <p:spPr>
          <a:xfrm>
            <a:off x="494950" y="6386194"/>
            <a:ext cx="2357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Daniel Diogo, n.º 5</a:t>
            </a:r>
          </a:p>
        </p:txBody>
      </p:sp>
    </p:spTree>
    <p:extLst>
      <p:ext uri="{BB962C8B-B14F-4D97-AF65-F5344CB8AC3E}">
        <p14:creationId xmlns:p14="http://schemas.microsoft.com/office/powerpoint/2010/main" val="1680161737"/>
      </p:ext>
    </p:extLst>
  </p:cSld>
  <p:clrMapOvr>
    <a:masterClrMapping/>
  </p:clrMapOvr>
  <p:transition spd="slow" advClick="0" advTm="1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0BDC3E6-DA5E-87EE-E54E-63842B2C2825}"/>
              </a:ext>
            </a:extLst>
          </p:cNvPr>
          <p:cNvSpPr txBox="1"/>
          <p:nvPr/>
        </p:nvSpPr>
        <p:spPr>
          <a:xfrm>
            <a:off x="478172" y="1459684"/>
            <a:ext cx="3749879" cy="492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2000"/>
              </a:lnSpc>
            </a:pPr>
            <a:r>
              <a:rPr lang="pt-PT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</a:t>
            </a:r>
            <a:r>
              <a:rPr lang="pt-PT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Ingredientes </a:t>
            </a: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(2h tempo de preparo)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65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500g carne bovina moída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760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800g de tomate pelado San </a:t>
            </a:r>
          </a:p>
          <a:p>
            <a:pPr>
              <a:lnSpc>
                <a:spcPct val="115000"/>
              </a:lnSpc>
              <a:spcBef>
                <a:spcPts val="760"/>
              </a:spcBef>
            </a:pPr>
            <a:r>
              <a:rPr lang="pt-PT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Marzano</a:t>
            </a: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35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150g cenoura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35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150g cebola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40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1 dente de alho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35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2 colheres orégano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760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500ml leite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35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50g manteiga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35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40g farinha de trigo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35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75g Queijo Parmesão ralado </a:t>
            </a:r>
            <a:r>
              <a:rPr lang="pt-PT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Parmigiano</a:t>
            </a: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PT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Reggiano</a:t>
            </a: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35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1 pitada noz moscada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835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A gosto sal e pimenta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760"/>
              </a:spcBef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Azeite de oliva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• Massa de lasanha</a:t>
            </a:r>
            <a:endParaRPr lang="pt-PT" sz="1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B90391D-C878-6DE8-3C5D-26643FFB8893}"/>
              </a:ext>
            </a:extLst>
          </p:cNvPr>
          <p:cNvSpPr txBox="1"/>
          <p:nvPr/>
        </p:nvSpPr>
        <p:spPr>
          <a:xfrm>
            <a:off x="6179890" y="1174459"/>
            <a:ext cx="57324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7895"/>
            <a:r>
              <a:rPr lang="pt-PT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Instruções de Cozinha </a:t>
            </a:r>
          </a:p>
          <a:p>
            <a:pPr marL="804863"/>
            <a:endParaRPr lang="pt-PT" sz="1200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804863"/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1 - Picar a cebola, cenoura e alho.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91210">
              <a:spcBef>
                <a:spcPts val="835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2 - Aqueça o azeite em uma panela grande e refogue a cebola, cenoura e alho.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15365" marR="14605" indent="-223520">
              <a:spcBef>
                <a:spcPts val="840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3 - Adicione a carne moída. Garante que esteja bem solta e tempere com sal e pimenta. Cozinhe até ficar bem passada.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91210">
              <a:spcBef>
                <a:spcPts val="1055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4 - Bata os tomates um processador de alimentos ou similar.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91210" marR="2144395">
              <a:spcBef>
                <a:spcPts val="835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5 - Adicione os tomates e o orégano. Deixe cozinhar em fogo baixo por 20 min 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91210" marR="2144395">
              <a:spcBef>
                <a:spcPts val="835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6 - Em outra panela. para o molho Bechamel, derreta a manteiga.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91210">
              <a:spcBef>
                <a:spcPts val="115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7 - Adicione a farinha com uma peneira e mexa até formar um roux.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91210" marR="327660">
              <a:spcBef>
                <a:spcPts val="835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8 - Adicione o leite frio aos poucos e reduza em fogo médio/baixo por aproximadamente 10 min. 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91210" marR="327660">
              <a:spcBef>
                <a:spcPts val="835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9 - Tempere com noz moscada, sal e pimenta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22350" indent="-230505">
              <a:spcBef>
                <a:spcPts val="190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10 - Espalhe molho bolonhesa até cobrir o fundo do prato. Cubra com a massa de lasanha e cubra a massa com uma camada de molho Bechamel. repita sempre na ordem bolonhesa-massa-Bechamel 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91210" marR="394335">
              <a:spcBef>
                <a:spcPts val="1055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11 - Termine com uma última camada de molho Bechamel e cubra com o queijo parmesão ralado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91210" marR="394335">
              <a:spcBef>
                <a:spcPts val="1055"/>
              </a:spcBef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12 - Asse em forno pré-aquecido a 200 graus por 30-45 min.</a:t>
            </a:r>
            <a:endParaRPr lang="pt-PT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9D5BF5-901A-93BC-835B-0FEEC1FB0580}"/>
              </a:ext>
            </a:extLst>
          </p:cNvPr>
          <p:cNvSpPr txBox="1"/>
          <p:nvPr/>
        </p:nvSpPr>
        <p:spPr>
          <a:xfrm>
            <a:off x="3701641" y="517080"/>
            <a:ext cx="811005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87630">
              <a:lnSpc>
                <a:spcPct val="90000"/>
              </a:lnSpc>
              <a:spcAft>
                <a:spcPts val="0"/>
              </a:spcAft>
            </a:pPr>
            <a:r>
              <a:rPr lang="pt-PT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RECEITA TRADICIONAL DE LASANHA ITALIANA </a:t>
            </a:r>
            <a:endParaRPr lang="pt-PT" sz="240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DEC612C-D917-16F0-88D2-D23EBE393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94" y="2273417"/>
            <a:ext cx="4471011" cy="249759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90384E5-D489-C4A8-2868-EB6ECA0CA0C4}"/>
              </a:ext>
            </a:extLst>
          </p:cNvPr>
          <p:cNvSpPr txBox="1"/>
          <p:nvPr/>
        </p:nvSpPr>
        <p:spPr>
          <a:xfrm>
            <a:off x="2820798" y="6256767"/>
            <a:ext cx="387280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87630">
              <a:lnSpc>
                <a:spcPct val="90000"/>
              </a:lnSpc>
              <a:spcAft>
                <a:spcPts val="0"/>
              </a:spcAft>
            </a:pPr>
            <a:r>
              <a:rPr lang="pt-PT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DAVI MADUREIRA Nº6 - 6ºC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1844066497"/>
      </p:ext>
    </p:extLst>
  </p:cSld>
  <p:clrMapOvr>
    <a:masterClrMapping/>
  </p:clrMapOvr>
  <p:transition spd="slow" advClick="0" advTm="1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BEA46E0-79B4-F145-307F-95425B6ED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55" y="1503410"/>
            <a:ext cx="2197213" cy="4953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EEB28DA-05D6-8E5E-3B56-A0B0B434A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39" y="2426574"/>
            <a:ext cx="3016405" cy="33974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D0EC9E8-01B9-D2BC-8839-CDEEBACD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774" y="412595"/>
            <a:ext cx="2907597" cy="301640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8AD24AB-B32E-10F9-D3DB-D3A762B41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1838"/>
            <a:ext cx="5996313" cy="30271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66DA9EA-1F6A-077D-3B67-8F4EF3B3B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144" y="3429000"/>
            <a:ext cx="6216970" cy="301640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5A3B1F7-D743-8F64-DBD4-3FB2CD8BC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109" y="3991238"/>
            <a:ext cx="2690210" cy="183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69"/>
      </p:ext>
    </p:extLst>
  </p:cSld>
  <p:clrMapOvr>
    <a:masterClrMapping/>
  </p:clrMapOvr>
  <p:transition spd="slow" advClick="0" advTm="1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9231182-F4AC-6982-1982-D0D05ABF26F5}"/>
              </a:ext>
            </a:extLst>
          </p:cNvPr>
          <p:cNvSpPr txBox="1"/>
          <p:nvPr/>
        </p:nvSpPr>
        <p:spPr>
          <a:xfrm>
            <a:off x="6428063" y="335452"/>
            <a:ext cx="47880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3200" b="1" i="0" u="none" strike="noStrike" dirty="0">
                <a:solidFill>
                  <a:srgbClr val="FF3A3A"/>
                </a:solidFill>
                <a:effectLst/>
                <a:latin typeface="Open Sans" panose="020F0502020204030204" pitchFamily="34" charset="0"/>
              </a:rPr>
              <a:t>Lasanha à Bolonhesa </a:t>
            </a:r>
          </a:p>
          <a:p>
            <a:pPr algn="ctr"/>
            <a:r>
              <a:rPr lang="pt-PT" b="1" i="0" u="none" strike="noStrike" dirty="0">
                <a:solidFill>
                  <a:srgbClr val="FF3A3A"/>
                </a:solidFill>
                <a:effectLst/>
                <a:latin typeface="Open Sans" panose="020F0502020204030204" pitchFamily="34" charset="0"/>
              </a:rPr>
              <a:t>Itália</a:t>
            </a:r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BDD32B-8688-8728-C4F8-7B85B9E48F23}"/>
              </a:ext>
            </a:extLst>
          </p:cNvPr>
          <p:cNvSpPr txBox="1"/>
          <p:nvPr/>
        </p:nvSpPr>
        <p:spPr>
          <a:xfrm>
            <a:off x="748718" y="1423179"/>
            <a:ext cx="3487723" cy="2664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134" rtl="0">
              <a:spcBef>
                <a:spcPts val="2289"/>
              </a:spcBef>
              <a:spcAft>
                <a:spcPts val="0"/>
              </a:spcAft>
            </a:pPr>
            <a:r>
              <a:rPr lang="pt-PT" sz="2000" b="1" i="0" u="none" strike="noStrike" dirty="0">
                <a:solidFill>
                  <a:srgbClr val="FF3A3A"/>
                </a:solidFill>
                <a:effectLst/>
                <a:latin typeface="Open Sans" panose="020B0606030504020204" pitchFamily="34" charset="0"/>
              </a:rPr>
              <a:t>Ingredientes</a:t>
            </a:r>
            <a:r>
              <a:rPr lang="pt-PT" sz="4000" b="0" i="0" u="none" strike="noStrike" dirty="0">
                <a:solidFill>
                  <a:srgbClr val="FF3A3A"/>
                </a:solidFill>
                <a:effectLst/>
                <a:latin typeface="Open Sans" panose="020B0606030504020204" pitchFamily="34" charset="0"/>
              </a:rPr>
              <a:t> </a:t>
            </a:r>
            <a:endParaRPr lang="pt-PT" b="0" dirty="0">
              <a:effectLst/>
            </a:endParaRPr>
          </a:p>
          <a:p>
            <a:pPr marL="56134" rtl="0">
              <a:spcBef>
                <a:spcPts val="2289"/>
              </a:spcBef>
              <a:spcAft>
                <a:spcPts val="0"/>
              </a:spcAft>
            </a:pP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1/2 cebola roxa, 3 dentes de alho, 1/2 pimento vermelho, 2 tomates, Azeite q.b., 450 g de carne picada, 5 c. sopa de molho de tomate, Manjericão picado q.b., 100 ml de vinho branco, Sal q.b., Pimenta q.b., Molho bechamel q.b., Folhas de lasanha q.b., Queijo </a:t>
            </a:r>
            <a:r>
              <a:rPr lang="pt-PT" sz="1200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mozzarella</a:t>
            </a: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ralado q.b., Queijo </a:t>
            </a:r>
            <a:r>
              <a:rPr lang="pt-PT" sz="1200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mozzarella</a:t>
            </a: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 búfala q.b., Folhas de manjericão q.b. </a:t>
            </a:r>
            <a:endParaRPr lang="pt-PT" sz="1200" b="0" dirty="0">
              <a:effectLst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1C0DD49-0FDF-2697-88ED-3E3D040DC713}"/>
              </a:ext>
            </a:extLst>
          </p:cNvPr>
          <p:cNvSpPr txBox="1"/>
          <p:nvPr/>
        </p:nvSpPr>
        <p:spPr>
          <a:xfrm>
            <a:off x="5774770" y="1833985"/>
            <a:ext cx="6094602" cy="4034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63537" indent="457200" rtl="0">
              <a:spcBef>
                <a:spcPts val="0"/>
              </a:spcBef>
              <a:spcAft>
                <a:spcPts val="0"/>
              </a:spcAft>
            </a:pPr>
            <a:r>
              <a:rPr lang="pt-PT" sz="2400" b="1" i="0" u="none" strike="noStrike" dirty="0">
                <a:solidFill>
                  <a:srgbClr val="FF3A3A"/>
                </a:solidFill>
                <a:effectLst/>
                <a:latin typeface="Open Sans" panose="020B0606030504020204" pitchFamily="34" charset="0"/>
              </a:rPr>
              <a:t>Preparação</a:t>
            </a:r>
          </a:p>
          <a:p>
            <a:pPr marR="463537" indent="457200" rtl="0">
              <a:spcBef>
                <a:spcPts val="0"/>
              </a:spcBef>
              <a:spcAft>
                <a:spcPts val="0"/>
              </a:spcAft>
            </a:pPr>
            <a:endParaRPr lang="pt-PT" sz="2400" b="1" dirty="0"/>
          </a:p>
          <a:p>
            <a:pPr marR="463537" rtl="0">
              <a:spcBef>
                <a:spcPts val="0"/>
              </a:spcBef>
              <a:spcAft>
                <a:spcPts val="0"/>
              </a:spcAft>
            </a:pP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1. Comece por picar a cebola roxa e os dentes de alho, corte o pimento vermelho e o tomate em cubos. Reserve. </a:t>
            </a:r>
            <a:endParaRPr lang="pt-PT" sz="1200" b="0" dirty="0">
              <a:effectLst/>
            </a:endParaRPr>
          </a:p>
          <a:p>
            <a:pPr marL="1588" marR="29185" indent="-1588" rtl="0">
              <a:spcBef>
                <a:spcPts val="89"/>
              </a:spcBef>
              <a:spcAft>
                <a:spcPts val="0"/>
              </a:spcAft>
            </a:pP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2. Num tacho coloque um fio de azeite e frite a carne picada até ficar dourada. Quando chegar a este ponto, retire a carne e reserve. </a:t>
            </a:r>
            <a:endParaRPr lang="pt-PT" sz="1200" b="0" dirty="0">
              <a:effectLst/>
            </a:endParaRPr>
          </a:p>
          <a:p>
            <a:pPr marL="1588" marR="29185" indent="-1588" algn="just" rtl="0">
              <a:spcBef>
                <a:spcPts val="89"/>
              </a:spcBef>
              <a:spcAft>
                <a:spcPts val="0"/>
              </a:spcAft>
            </a:pP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3. Coloque no mesmo tacho um fio de azeite e refogue a cebola e os dentes de alho. Adicione o pimento e deixe cozinhar. </a:t>
            </a:r>
            <a:endParaRPr lang="pt-PT" sz="1200" b="0" dirty="0">
              <a:effectLst/>
            </a:endParaRPr>
          </a:p>
          <a:p>
            <a:pPr marL="1588" marR="16370" indent="-1588" rtl="0">
              <a:spcBef>
                <a:spcPts val="89"/>
              </a:spcBef>
              <a:spcAft>
                <a:spcPts val="0"/>
              </a:spcAft>
            </a:pP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4. Finalmente junte a carne picada, o tomate, o manjericão picado e o vinho branco e deixe cozinhar por alguns minutos até o álcool evaporar. Tempere com sal e pimenta. </a:t>
            </a:r>
            <a:endParaRPr lang="pt-PT" sz="1200" b="0" dirty="0">
              <a:effectLst/>
            </a:endParaRPr>
          </a:p>
          <a:p>
            <a:pPr marL="1588" marR="16370" indent="-1588" rtl="0">
              <a:spcBef>
                <a:spcPts val="89"/>
              </a:spcBef>
              <a:spcAft>
                <a:spcPts val="0"/>
              </a:spcAft>
            </a:pP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5. Num tabuleiro de forno, espalhe uma fina camada de molho bechamel, disponha algumas folhas de lasanha e verta metade do preparado de carne. Disponha novas folhas de lasanha e o resto da carne. Finalize com uma nova camada de folhas de lasanha e por cima uma camada de molho bechamel. 6. Polvilhe queijo </a:t>
            </a:r>
            <a:r>
              <a:rPr lang="pt-PT" sz="1200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mozzarella</a:t>
            </a: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ralado e desfaça o queijo </a:t>
            </a:r>
            <a:r>
              <a:rPr lang="pt-PT" sz="1200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mozzarella</a:t>
            </a: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pt-PT" sz="1200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bufala</a:t>
            </a: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em pedaços. Leve a lasanha ao forno a 180ºC por 30 a 35 minutos até a lasanha ficar dourada. </a:t>
            </a:r>
            <a:endParaRPr lang="pt-PT" sz="1200" b="0" dirty="0">
              <a:effectLst/>
            </a:endParaRPr>
          </a:p>
          <a:p>
            <a:pPr marL="1588" marR="22949" indent="-1588" rtl="0">
              <a:spcBef>
                <a:spcPts val="89"/>
              </a:spcBef>
              <a:spcAft>
                <a:spcPts val="0"/>
              </a:spcAft>
            </a:pPr>
            <a:r>
              <a:rPr lang="pt-PT" sz="1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7. Decore a lasanha com folhas de manjericão e sirva de imediato</a:t>
            </a:r>
            <a:endParaRPr lang="pt-PT" sz="1200" b="0" dirty="0"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2FB0AD-D7C8-412E-CA8F-E165074A9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6" y="4088011"/>
            <a:ext cx="4536346" cy="266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6DAA599-157F-5B27-E754-FDD6AE2F08BF}"/>
              </a:ext>
            </a:extLst>
          </p:cNvPr>
          <p:cNvSpPr txBox="1"/>
          <p:nvPr/>
        </p:nvSpPr>
        <p:spPr>
          <a:xfrm>
            <a:off x="8556771" y="6224631"/>
            <a:ext cx="1476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Dora Araújo, n.º 8</a:t>
            </a:r>
          </a:p>
        </p:txBody>
      </p:sp>
    </p:spTree>
    <p:extLst>
      <p:ext uri="{BB962C8B-B14F-4D97-AF65-F5344CB8AC3E}">
        <p14:creationId xmlns:p14="http://schemas.microsoft.com/office/powerpoint/2010/main" val="1552481316"/>
      </p:ext>
    </p:extLst>
  </p:cSld>
  <p:clrMapOvr>
    <a:masterClrMapping/>
  </p:clrMapOvr>
  <p:transition spd="slow" advClick="0" advTm="1000">
    <p:wipe/>
  </p:transition>
</p:sld>
</file>

<file path=ppt/theme/theme1.xml><?xml version="1.0" encoding="utf-8"?>
<a:theme xmlns:a="http://schemas.openxmlformats.org/drawingml/2006/main" name="Rasto de Vapor">
  <a:themeElements>
    <a:clrScheme name="Rasto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Rasto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sto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TM04033937[[fn=Rasto de Vapor]]</Template>
  <TotalTime>424</TotalTime>
  <Words>703</Words>
  <Application>Microsoft Office PowerPoint</Application>
  <PresentationFormat>Ecrã Panorâmico</PresentationFormat>
  <Paragraphs>60</Paragraphs>
  <Slides>20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6" baseType="lpstr">
      <vt:lpstr>Algerian</vt:lpstr>
      <vt:lpstr>Arial</vt:lpstr>
      <vt:lpstr>Century Gothic</vt:lpstr>
      <vt:lpstr>Lucida Handwriting</vt:lpstr>
      <vt:lpstr>Open Sans</vt:lpstr>
      <vt:lpstr>Rasto de Vapor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Utilizador</dc:creator>
  <cp:lastModifiedBy>Utilizador</cp:lastModifiedBy>
  <cp:revision>20</cp:revision>
  <dcterms:created xsi:type="dcterms:W3CDTF">2025-10-11T14:15:35Z</dcterms:created>
  <dcterms:modified xsi:type="dcterms:W3CDTF">2025-10-16T08:30:02Z</dcterms:modified>
</cp:coreProperties>
</file>