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media/image4.webp" ContentType="image/webp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257" r:id="rId3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8" r:id="rId18"/>
    <p:sldId id="289" r:id="rId19"/>
    <p:sldId id="290" r:id="rId20"/>
    <p:sldId id="291" r:id="rId21"/>
    <p:sldId id="292" r:id="rId22"/>
    <p:sldId id="295" r:id="rId23"/>
  </p:sldIdLst>
  <p:sldSz cx="12192000" cy="6858000"/>
  <p:notesSz cx="6858000" cy="9144000"/>
  <p:embeddedFontLst>
    <p:embeddedFont>
      <p:font typeface="Manrope SemiBold" charset="0"/>
      <p:bold r:id="rId28"/>
    </p:embeddedFont>
    <p:embeddedFont>
      <p:font typeface="Montserrat Black" panose="00000A00000000000000" pitchFamily="2" charset="0"/>
      <p:bold r:id="rId29"/>
    </p:embeddedFont>
    <p:embeddedFont>
      <p:font typeface="Lucida Handwriting" panose="03010101010101010101" pitchFamily="66" charset="0"/>
      <p:regular r:id="rId30"/>
    </p:embeddedFont>
    <p:embeddedFont>
      <p:font typeface="Algerian" panose="04020705040A02060702" pitchFamily="82" charset="0"/>
      <p:regular r:id="rId31"/>
    </p:embeddedFont>
    <p:embeddedFont>
      <p:font typeface="Calibri" panose="020F0502020204030204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255" userDrawn="1">
          <p15:clr>
            <a:srgbClr val="A4A3A4"/>
          </p15:clr>
        </p15:guide>
        <p15:guide id="4" pos="1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BFC6"/>
    <a:srgbClr val="F7A088"/>
    <a:srgbClr val="40AAB3"/>
    <a:srgbClr val="42A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756" y="114"/>
      </p:cViewPr>
      <p:guideLst>
        <p:guide orient="horz" pos="2146"/>
        <p:guide pos="3840"/>
        <p:guide pos="1255"/>
        <p:guide pos="15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.xml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" Target="slides/slide1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anrope SemiBold" charset="0"/>
              <a:ea typeface="Manrope SemiBold" charset="0"/>
              <a:cs typeface="Montserrat Black" panose="00000A0000000000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anrope SemiBold" charset="0"/>
                <a:ea typeface="Manrope SemiBold" charset="0"/>
                <a:cs typeface="Montserrat Black" panose="00000A00000000000000" pitchFamily="2" charset="0"/>
              </a:rPr>
            </a:fld>
            <a:endParaRPr lang="zh-CN" altLang="en-US">
              <a:latin typeface="Manrope SemiBold" charset="0"/>
              <a:ea typeface="Manrope SemiBold" charset="0"/>
              <a:cs typeface="Montserrat Black" panose="00000A00000000000000" pitchFamily="2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anrope SemiBold" charset="0"/>
              <a:ea typeface="Manrope SemiBold" charset="0"/>
              <a:cs typeface="Montserrat Black" panose="00000A00000000000000" pitchFamily="2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anrope SemiBold" charset="0"/>
                <a:ea typeface="Manrope SemiBold" charset="0"/>
                <a:cs typeface="Montserrat Black" panose="00000A00000000000000" pitchFamily="2" charset="0"/>
              </a:rPr>
            </a:fld>
            <a:endParaRPr lang="zh-CN" altLang="en-US">
              <a:latin typeface="Manrope SemiBold" charset="0"/>
              <a:ea typeface="Manrope SemiBold" charset="0"/>
              <a:cs typeface="Montserrat Black" panose="00000A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anrope SemiBold" charset="0"/>
                <a:ea typeface="Manrope SemiBold" charset="0"/>
                <a:cs typeface="Montserrat Black" panose="00000A0000000000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anrope SemiBold" charset="0"/>
                <a:ea typeface="Manrope SemiBold" charset="0"/>
                <a:cs typeface="Montserrat Black" panose="00000A00000000000000" pitchFamily="2" charset="0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anrope SemiBold" charset="0"/>
                <a:ea typeface="Manrope SemiBold" charset="0"/>
                <a:cs typeface="Montserrat Black" panose="00000A0000000000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anrope SemiBold" charset="0"/>
                <a:ea typeface="Manrope SemiBold" charset="0"/>
                <a:cs typeface="Montserrat Black" panose="00000A00000000000000" pitchFamily="2" charset="0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Montserrat Black" panose="00000A00000000000000" pitchFamily="2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Montserrat Black" panose="00000A00000000000000" pitchFamily="2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Montserrat Black" panose="00000A00000000000000" pitchFamily="2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Montserrat Black" panose="00000A00000000000000" pitchFamily="2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Montserrat Black" panose="00000A00000000000000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Montserrat Black" panose="00000A00000000000000" pitchFamily="2" charset="0"/>
              </a:defRPr>
            </a:lvl1pPr>
          </a:lstStyle>
          <a:p>
            <a:fld id="{0FB4AB63-F812-48BA-9DC2-DDA18E8E60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Montserrat Black" panose="00000A0000000000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Montserrat Black" panose="00000A00000000000000" pitchFamily="2" charset="0"/>
              </a:defRPr>
            </a:lvl1pPr>
          </a:lstStyle>
          <a:p>
            <a:fld id="{05F211C5-9C67-452C-B878-86CD8E501A24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5" y="-14518"/>
            <a:ext cx="12192016" cy="6887032"/>
            <a:chOff x="-15" y="-14518"/>
            <a:chExt cx="12192016" cy="6887032"/>
          </a:xfrm>
        </p:grpSpPr>
        <p:sp>
          <p:nvSpPr>
            <p:cNvPr id="8" name="矩形 7"/>
            <p:cNvSpPr/>
            <p:nvPr/>
          </p:nvSpPr>
          <p:spPr>
            <a:xfrm flipH="1" flipV="1">
              <a:off x="-7" y="-7262"/>
              <a:ext cx="12192000" cy="6872516"/>
            </a:xfrm>
            <a:prstGeom prst="rect">
              <a:avLst/>
            </a:prstGeom>
            <a:solidFill>
              <a:srgbClr val="FFD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Manrope SemiBold" charset="0"/>
                <a:cs typeface="Montserrat Black" panose="00000A00000000000000" pitchFamily="2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H="1" flipV="1">
              <a:off x="79817" y="68937"/>
              <a:ext cx="12032353" cy="6720119"/>
            </a:xfrm>
            <a:prstGeom prst="rect">
              <a:avLst/>
            </a:prstGeom>
            <a:solidFill>
              <a:srgbClr val="FFF3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Manrope SemiBold" charset="0"/>
                <a:cs typeface="Montserrat Black" panose="00000A00000000000000" pitchFamily="2" charset="0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>
              <a:off x="11405576" y="6197600"/>
              <a:ext cx="786425" cy="67491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 flipV="1">
              <a:off x="-7" y="-14518"/>
              <a:ext cx="848972" cy="82663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V="1">
              <a:off x="11343014" y="-7262"/>
              <a:ext cx="848972" cy="82663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>
              <a:off x="-15" y="6197600"/>
              <a:ext cx="786425" cy="674914"/>
            </a:xfrm>
            <a:prstGeom prst="rect">
              <a:avLst/>
            </a:prstGeom>
          </p:spPr>
        </p:pic>
      </p:grpSp>
      <p:sp>
        <p:nvSpPr>
          <p:cNvPr id="17" name="任意多边形: 形状 16"/>
          <p:cNvSpPr/>
          <p:nvPr userDrawn="1"/>
        </p:nvSpPr>
        <p:spPr>
          <a:xfrm>
            <a:off x="3805892" y="1102347"/>
            <a:ext cx="4580216" cy="180831"/>
          </a:xfrm>
          <a:custGeom>
            <a:avLst/>
            <a:gdLst>
              <a:gd name="connsiteX0" fmla="*/ 0 w 8215086"/>
              <a:gd name="connsiteY0" fmla="*/ 58076 h 246849"/>
              <a:gd name="connsiteX1" fmla="*/ 856343 w 8215086"/>
              <a:gd name="connsiteY1" fmla="*/ 232248 h 246849"/>
              <a:gd name="connsiteX2" fmla="*/ 1233714 w 8215086"/>
              <a:gd name="connsiteY2" fmla="*/ 19 h 246849"/>
              <a:gd name="connsiteX3" fmla="*/ 2162628 w 8215086"/>
              <a:gd name="connsiteY3" fmla="*/ 246762 h 246849"/>
              <a:gd name="connsiteX4" fmla="*/ 3280228 w 8215086"/>
              <a:gd name="connsiteY4" fmla="*/ 29048 h 246849"/>
              <a:gd name="connsiteX5" fmla="*/ 4093028 w 8215086"/>
              <a:gd name="connsiteY5" fmla="*/ 101619 h 246849"/>
              <a:gd name="connsiteX6" fmla="*/ 4659086 w 8215086"/>
              <a:gd name="connsiteY6" fmla="*/ 43562 h 246849"/>
              <a:gd name="connsiteX7" fmla="*/ 5558971 w 8215086"/>
              <a:gd name="connsiteY7" fmla="*/ 246762 h 246849"/>
              <a:gd name="connsiteX8" fmla="*/ 6313714 w 8215086"/>
              <a:gd name="connsiteY8" fmla="*/ 43562 h 246849"/>
              <a:gd name="connsiteX9" fmla="*/ 7315200 w 8215086"/>
              <a:gd name="connsiteY9" fmla="*/ 203219 h 246849"/>
              <a:gd name="connsiteX10" fmla="*/ 8215086 w 8215086"/>
              <a:gd name="connsiteY10" fmla="*/ 14533 h 246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15086" h="246849">
                <a:moveTo>
                  <a:pt x="0" y="58076"/>
                </a:moveTo>
                <a:cubicBezTo>
                  <a:pt x="325362" y="150000"/>
                  <a:pt x="650724" y="241924"/>
                  <a:pt x="856343" y="232248"/>
                </a:cubicBezTo>
                <a:cubicBezTo>
                  <a:pt x="1061962" y="222572"/>
                  <a:pt x="1016000" y="-2400"/>
                  <a:pt x="1233714" y="19"/>
                </a:cubicBezTo>
                <a:cubicBezTo>
                  <a:pt x="1451428" y="2438"/>
                  <a:pt x="1821542" y="241924"/>
                  <a:pt x="2162628" y="246762"/>
                </a:cubicBezTo>
                <a:cubicBezTo>
                  <a:pt x="2503714" y="251600"/>
                  <a:pt x="2958495" y="53238"/>
                  <a:pt x="3280228" y="29048"/>
                </a:cubicBezTo>
                <a:cubicBezTo>
                  <a:pt x="3601961" y="4858"/>
                  <a:pt x="3863218" y="99200"/>
                  <a:pt x="4093028" y="101619"/>
                </a:cubicBezTo>
                <a:cubicBezTo>
                  <a:pt x="4322838" y="104038"/>
                  <a:pt x="4414762" y="19372"/>
                  <a:pt x="4659086" y="43562"/>
                </a:cubicBezTo>
                <a:cubicBezTo>
                  <a:pt x="4903410" y="67752"/>
                  <a:pt x="5283200" y="246762"/>
                  <a:pt x="5558971" y="246762"/>
                </a:cubicBezTo>
                <a:cubicBezTo>
                  <a:pt x="5834742" y="246762"/>
                  <a:pt x="6021009" y="50819"/>
                  <a:pt x="6313714" y="43562"/>
                </a:cubicBezTo>
                <a:cubicBezTo>
                  <a:pt x="6606419" y="36305"/>
                  <a:pt x="6998305" y="208057"/>
                  <a:pt x="7315200" y="203219"/>
                </a:cubicBezTo>
                <a:cubicBezTo>
                  <a:pt x="7632095" y="198381"/>
                  <a:pt x="7923590" y="106457"/>
                  <a:pt x="8215086" y="14533"/>
                </a:cubicBezTo>
              </a:path>
            </a:pathLst>
          </a:custGeom>
          <a:noFill/>
          <a:ln w="19050">
            <a:solidFill>
              <a:srgbClr val="F7A0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Manrope SemiBold" charset="0"/>
              <a:cs typeface="Montserrat Black" panose="00000A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Black" panose="00000A00000000000000" pitchFamily="2" charset="0"/>
          <a:ea typeface="Montserrat Black" panose="00000A00000000000000" pitchFamily="2" charset="0"/>
          <a:cs typeface="Montserrat Black" panose="00000A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anrope SemiBold" charset="0"/>
          <a:cs typeface="Montserrat Black" panose="00000A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nrope SemiBold" charset="0"/>
          <a:cs typeface="Montserrat Black" panose="00000A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anrope SemiBold" charset="0"/>
          <a:cs typeface="Montserrat Black" panose="00000A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Montserrat Black" panose="00000A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Montserrat Black" panose="00000A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webp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18" name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41" y="308925"/>
            <a:ext cx="3337245" cy="80334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5022748" y="447783"/>
            <a:ext cx="6560191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p>
            <a:pPr algn="ctr"/>
            <a:r>
              <a:rPr lang="pt-P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MUNDO PARA COIMBRA</a:t>
            </a:r>
            <a:endParaRPr lang="pt-P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0" y="1489454"/>
            <a:ext cx="4279379" cy="2729162"/>
          </a:xfrm>
          <a:prstGeom prst="rect">
            <a:avLst/>
          </a:prstGeom>
        </p:spPr>
      </p:pic>
      <p:sp>
        <p:nvSpPr>
          <p:cNvPr id="6" name="CaixaDeTexto 12"/>
          <p:cNvSpPr txBox="1"/>
          <p:nvPr/>
        </p:nvSpPr>
        <p:spPr>
          <a:xfrm>
            <a:off x="5249253" y="2592416"/>
            <a:ext cx="633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PT" sz="2800" b="1" dirty="0">
                <a:solidFill>
                  <a:srgbClr val="002060"/>
                </a:solidFill>
                <a:latin typeface="Lucida Handwriting" panose="03010101010101010101" pitchFamily="66" charset="0"/>
              </a:rPr>
              <a:t>Dia Mundial da Alimentação</a:t>
            </a:r>
            <a:endParaRPr lang="pt-PT" sz="2800" b="1" dirty="0">
              <a:solidFill>
                <a:srgbClr val="002060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32" y="3115934"/>
            <a:ext cx="5599382" cy="3227421"/>
          </a:xfrm>
          <a:prstGeom prst="rect">
            <a:avLst/>
          </a:prstGeom>
        </p:spPr>
      </p:pic>
      <p:sp>
        <p:nvSpPr>
          <p:cNvPr id="8" name="CaixaDeTexto 3"/>
          <p:cNvSpPr txBox="1"/>
          <p:nvPr/>
        </p:nvSpPr>
        <p:spPr>
          <a:xfrm>
            <a:off x="609061" y="4279358"/>
            <a:ext cx="4874003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PT" sz="6000" b="1" dirty="0">
                <a:solidFill>
                  <a:srgbClr val="002060"/>
                </a:solidFill>
                <a:latin typeface="Algerian" panose="04020705040A02060702" pitchFamily="82" charset="0"/>
              </a:rPr>
              <a:t>6º ANO</a:t>
            </a:r>
            <a:endParaRPr lang="pt-PT" sz="6000" b="1" dirty="0">
              <a:solidFill>
                <a:srgbClr val="002060"/>
              </a:solidFill>
              <a:latin typeface="Algerian" panose="04020705040A02060702" pitchFamily="82" charset="0"/>
            </a:endParaRPr>
          </a:p>
          <a:p>
            <a:pPr algn="ctr"/>
            <a:r>
              <a:rPr lang="pt-PT" sz="6000" b="1" dirty="0">
                <a:solidFill>
                  <a:srgbClr val="002060"/>
                </a:solidFill>
                <a:latin typeface="Algerian" panose="04020705040A02060702" pitchFamily="82" charset="0"/>
              </a:rPr>
              <a:t>TURMA I</a:t>
            </a:r>
            <a:endParaRPr lang="pt-PT" sz="6000" b="1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308610"/>
            <a:ext cx="10503535" cy="5901690"/>
          </a:xfrm>
          <a:prstGeom prst="rect">
            <a:avLst/>
          </a:prstGeom>
        </p:spPr>
      </p:pic>
      <p:sp>
        <p:nvSpPr>
          <p:cNvPr id="4" name="Caixa de Texto 3"/>
          <p:cNvSpPr txBox="1"/>
          <p:nvPr/>
        </p:nvSpPr>
        <p:spPr>
          <a:xfrm>
            <a:off x="1614805" y="1554480"/>
            <a:ext cx="2622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Jos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 Simoes</a:t>
            </a:r>
            <a:endParaRPr lang="en-US" altLang="pt-P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" y="308610"/>
            <a:ext cx="9682480" cy="5382260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3153410" y="5894705"/>
            <a:ext cx="43084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Laura Martins</a:t>
            </a:r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70" y="213360"/>
            <a:ext cx="9911715" cy="5581015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3153410" y="6005195"/>
            <a:ext cx="43084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Laura Pecurto</a:t>
            </a:r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610870"/>
            <a:ext cx="10266680" cy="5210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25" y="309245"/>
            <a:ext cx="9660255" cy="5483225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3153410" y="6005195"/>
            <a:ext cx="43084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Mia Cabral</a:t>
            </a:r>
            <a:endParaRPr lang="en-US" altLang="pt-P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7794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pt-PT">
                <a:cs typeface="Montserrat Black" panose="00000A00000000000000" pitchFamily="2" charset="0"/>
              </a:rPr>
              <a:t>Croquetas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35" y="2195830"/>
            <a:ext cx="2501265" cy="2975610"/>
          </a:xfrm>
          <a:prstGeom prst="rect">
            <a:avLst/>
          </a:prstGeom>
        </p:spPr>
      </p:pic>
      <p:sp>
        <p:nvSpPr>
          <p:cNvPr id="4" name="Caixa de Texto 3"/>
          <p:cNvSpPr txBox="1"/>
          <p:nvPr/>
        </p:nvSpPr>
        <p:spPr>
          <a:xfrm>
            <a:off x="4389120" y="2195830"/>
            <a:ext cx="1430020" cy="368300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595959"/>
                </a:solidFill>
                <a:latin typeface="Arial" panose="020B0604020202020204"/>
                <a:ea typeface="Arial" panose="020B0604020202020204"/>
              </a:rPr>
              <a:t>Preparação</a:t>
            </a:r>
            <a:endParaRPr lang="en-US" altLang="zh-CN" b="1">
              <a:solidFill>
                <a:srgbClr val="595959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6" name="Caixa de Texto 5"/>
          <p:cNvSpPr txBox="1"/>
          <p:nvPr/>
        </p:nvSpPr>
        <p:spPr>
          <a:xfrm>
            <a:off x="3483610" y="671830"/>
            <a:ext cx="3552825" cy="1095375"/>
          </a:xfrm>
          <a:prstGeom prst="rect">
            <a:avLst/>
          </a:prstGeom>
        </p:spPr>
        <p:txBody>
          <a:bodyPr>
            <a:no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/>
                <a:latin typeface="Arial" panose="020B0604020202020204"/>
                <a:ea typeface="Arial" panose="020B0604020202020204"/>
              </a:rPr>
              <a:t>Espanha</a:t>
            </a:r>
            <a:endParaRPr lang="en-US" altLang="zh-CN" sz="6000" b="1" i="1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/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7182485" y="671830"/>
            <a:ext cx="2322195" cy="398780"/>
          </a:xfrm>
          <a:prstGeom prst="rect">
            <a:avLst/>
          </a:prstGeom>
        </p:spPr>
        <p:txBody>
          <a:bodyPr wrap="square">
            <a:sp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Croquetas</a:t>
            </a:r>
            <a:endParaRPr lang="en-US" altLang="zh-CN" sz="20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8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7425690" y="1015365"/>
            <a:ext cx="3700780" cy="1829435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4389120" y="2844800"/>
            <a:ext cx="6497955" cy="2156460"/>
          </a:xfrm>
          <a:prstGeom prst="rect">
            <a:avLst/>
          </a:prstGeom>
        </p:spPr>
        <p:txBody>
          <a:bodyPr>
            <a:no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595959"/>
                </a:solidFill>
                <a:latin typeface="Calibri" panose="020F0502020204030204"/>
                <a:ea typeface="Calibri" panose="020F0502020204030204"/>
              </a:rPr>
              <a:t>Em uma frigideira aqueça o azeite e a manteiga. Refoga a cebola picada, e depois aquece o presunto.</a:t>
            </a:r>
            <a:endParaRPr lang="en-US" altLang="zh-CN" sz="1600" b="0" i="0">
              <a:solidFill>
                <a:srgbClr val="595959"/>
              </a:solidFill>
              <a:latin typeface="Calibri" panose="020F0502020204030204"/>
              <a:ea typeface="Calibri" panose="020F050202020403020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595959"/>
                </a:solidFill>
                <a:latin typeface="Calibri" panose="020F0502020204030204"/>
                <a:ea typeface="Calibri" panose="020F0502020204030204"/>
              </a:rPr>
              <a:t>Adiciona farinha e cozinhe e adicione leite aos poucos, até a massa ficar grossa. </a:t>
            </a:r>
            <a:endParaRPr lang="en-US" altLang="zh-CN" sz="1600" b="0" i="0">
              <a:solidFill>
                <a:srgbClr val="595959"/>
              </a:solidFill>
              <a:latin typeface="Calibri" panose="020F0502020204030204"/>
              <a:ea typeface="Calibri" panose="020F050202020403020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595959"/>
                </a:solidFill>
                <a:latin typeface="Calibri" panose="020F0502020204030204"/>
                <a:ea typeface="Calibri" panose="020F0502020204030204"/>
              </a:rPr>
              <a:t>Coloca a massa num recipiente, cobre com filme plástico e leve ao frigorífico durante 2 horas.</a:t>
            </a:r>
            <a:endParaRPr lang="en-US" altLang="zh-CN" sz="1600" b="0" i="0">
              <a:solidFill>
                <a:srgbClr val="595959"/>
              </a:solidFill>
              <a:latin typeface="Calibri" panose="020F0502020204030204"/>
              <a:ea typeface="Calibri" panose="020F0502020204030204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595959"/>
                </a:solidFill>
                <a:latin typeface="Calibri" panose="020F0502020204030204"/>
                <a:ea typeface="Calibri" panose="020F0502020204030204"/>
              </a:rPr>
              <a:t>Depois forma com as mãos cilindros depois passa ovo batido e a seguir o pão ralado .</a:t>
            </a:r>
            <a:endParaRPr lang="en-US" altLang="zh-CN" sz="1600" b="0" i="0">
              <a:solidFill>
                <a:srgbClr val="595959"/>
              </a:solidFill>
              <a:latin typeface="Calibri" panose="020F0502020204030204"/>
              <a:ea typeface="Calibri" panose="020F0502020204030204"/>
            </a:endParaRPr>
          </a:p>
        </p:txBody>
      </p:sp>
      <p:sp>
        <p:nvSpPr>
          <p:cNvPr id="9" name="Caixa de Texto 8"/>
          <p:cNvSpPr txBox="1"/>
          <p:nvPr/>
        </p:nvSpPr>
        <p:spPr>
          <a:xfrm>
            <a:off x="3117215" y="5687695"/>
            <a:ext cx="49434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Miguel Magalh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en-US" altLang="pt-P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-181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70" y="441325"/>
            <a:ext cx="2667635" cy="7950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925" y="2023745"/>
            <a:ext cx="6645275" cy="29400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135" y="1757045"/>
            <a:ext cx="1533525" cy="2667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240" y="2448560"/>
            <a:ext cx="3409950" cy="2962275"/>
          </a:xfrm>
          <a:prstGeom prst="rect">
            <a:avLst/>
          </a:prstGeom>
        </p:spPr>
      </p:pic>
      <p:sp>
        <p:nvSpPr>
          <p:cNvPr id="9" name="Caixa de Texto 8"/>
          <p:cNvSpPr txBox="1"/>
          <p:nvPr/>
        </p:nvSpPr>
        <p:spPr>
          <a:xfrm>
            <a:off x="3117215" y="5687695"/>
            <a:ext cx="49434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Oshany Alves</a:t>
            </a:r>
            <a:endParaRPr lang="en-US" altLang="pt-PT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-139700" y="-160655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23157" y="147774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pt-PT">
                <a:cs typeface="Montserrat Black" panose="00000A00000000000000" pitchFamily="2" charset="0"/>
              </a:rPr>
              <a:t>Modo de prepara</a:t>
            </a:r>
            <a:r>
              <a:rPr lang="" altLang="en-US">
                <a:cs typeface="Montserrat Black" panose="00000A00000000000000" pitchFamily="2" charset="0"/>
              </a:rPr>
              <a:t>ç</a:t>
            </a:r>
            <a:r>
              <a:rPr lang="en-US" altLang="en-US">
                <a:cs typeface="Montserrat Black" panose="00000A00000000000000" pitchFamily="2" charset="0"/>
              </a:rPr>
              <a:t>ã</a:t>
            </a:r>
            <a:r>
              <a:rPr lang="en-US" altLang="pt-PT">
                <a:cs typeface="Montserrat Black" panose="00000A00000000000000" pitchFamily="2" charset="0"/>
              </a:rPr>
              <a:t>o: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sp>
        <p:nvSpPr>
          <p:cNvPr id="3" name="Caixa de Texto 2"/>
          <p:cNvSpPr txBox="1"/>
          <p:nvPr/>
        </p:nvSpPr>
        <p:spPr>
          <a:xfrm>
            <a:off x="3046730" y="280670"/>
            <a:ext cx="5302885" cy="622935"/>
          </a:xfrm>
          <a:prstGeom prst="rect">
            <a:avLst/>
          </a:prstGeom>
        </p:spPr>
        <p:txBody>
          <a:bodyPr>
            <a:no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0" i="0">
                <a:solidFill>
                  <a:srgbClr val="CC4125"/>
                </a:solidFill>
                <a:latin typeface="Times New Roman" panose="02020603050405020304"/>
                <a:ea typeface="Times New Roman" panose="02020603050405020304"/>
              </a:rPr>
              <a:t>Paella valenciana </a:t>
            </a:r>
            <a:endParaRPr lang="en-US" altLang="zh-CN" sz="4000" b="0" i="0">
              <a:solidFill>
                <a:srgbClr val="CC4125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" name="Imagem 3"/>
          <p:cNvPicPr/>
          <p:nvPr/>
        </p:nvPicPr>
        <p:blipFill>
          <a:blip r:embed="rId3"/>
          <a:stretch>
            <a:fillRect/>
          </a:stretch>
        </p:blipFill>
        <p:spPr>
          <a:xfrm>
            <a:off x="8166100" y="376555"/>
            <a:ext cx="2303145" cy="1066800"/>
          </a:xfrm>
          <a:prstGeom prst="rect">
            <a:avLst/>
          </a:prstGeom>
        </p:spPr>
      </p:pic>
      <p:sp>
        <p:nvSpPr>
          <p:cNvPr id="5" name="Caixa de Texto 4"/>
          <p:cNvSpPr txBox="1"/>
          <p:nvPr/>
        </p:nvSpPr>
        <p:spPr>
          <a:xfrm>
            <a:off x="1867535" y="982980"/>
            <a:ext cx="5494020" cy="460375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Tradição e sabor da culinária Espanhola.</a:t>
            </a:r>
            <a:endParaRPr lang="en-US" altLang="zh-CN" sz="24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6" name="Imagem 5"/>
          <p:cNvPicPr/>
          <p:nvPr/>
        </p:nvPicPr>
        <p:blipFill>
          <a:blip r:embed="rId4"/>
          <a:stretch>
            <a:fillRect/>
          </a:stretch>
        </p:blipFill>
        <p:spPr>
          <a:xfrm>
            <a:off x="1867535" y="250190"/>
            <a:ext cx="1308735" cy="732790"/>
          </a:xfrm>
          <a:prstGeom prst="rect">
            <a:avLst/>
          </a:prstGeom>
        </p:spPr>
      </p:pic>
      <p:sp>
        <p:nvSpPr>
          <p:cNvPr id="7" name="Caixa de Texto 6"/>
          <p:cNvSpPr txBox="1"/>
          <p:nvPr/>
        </p:nvSpPr>
        <p:spPr>
          <a:xfrm>
            <a:off x="815975" y="1940560"/>
            <a:ext cx="3410585" cy="1568450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carne de frango</a:t>
            </a:r>
            <a:r>
              <a:rPr lang="pt-PT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	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-   açafrão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coelho</a:t>
            </a:r>
            <a:r>
              <a:rPr lang="pt-PT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		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-   caracóis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pato</a:t>
            </a:r>
            <a:r>
              <a:rPr lang="pt-PT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		-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  cebola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vagens</a:t>
            </a:r>
            <a:r>
              <a:rPr lang="pt-PT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		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-   alho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tomate</a:t>
            </a:r>
            <a:r>
              <a:rPr lang="pt-PT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		-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  linguiça</a:t>
            </a:r>
            <a:endParaRPr lang="en-US" altLang="zh-CN" sz="1600" b="0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sal</a:t>
            </a:r>
            <a:r>
              <a:rPr lang="pt-PT" altLang="en-US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		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-   pimentos</a:t>
            </a:r>
            <a:endParaRPr lang="en-US" altLang="zh-CN" sz="1600" b="0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Caixa de Texto 8"/>
          <p:cNvSpPr txBox="1"/>
          <p:nvPr/>
        </p:nvSpPr>
        <p:spPr>
          <a:xfrm>
            <a:off x="708660" y="1478915"/>
            <a:ext cx="3517900" cy="461645"/>
          </a:xfrm>
          <a:prstGeom prst="rect">
            <a:avLst/>
          </a:prstGeom>
        </p:spPr>
        <p:txBody>
          <a:bodyPr>
            <a:no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 u="sng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Ingredientes da Paella Valenciana</a:t>
            </a:r>
            <a:r>
              <a:rPr lang="pt-PT" altLang="en-US" sz="1600" b="1" i="0" u="sng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:</a:t>
            </a:r>
            <a:endParaRPr lang="pt-PT" altLang="en-US" sz="1600" b="1" i="0" u="sng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</p:txBody>
      </p:sp>
      <p:sp>
        <p:nvSpPr>
          <p:cNvPr id="10" name="Caixa de Texto 9"/>
          <p:cNvSpPr txBox="1"/>
          <p:nvPr/>
        </p:nvSpPr>
        <p:spPr>
          <a:xfrm>
            <a:off x="5281295" y="1443355"/>
            <a:ext cx="2274570" cy="416560"/>
          </a:xfrm>
          <a:prstGeom prst="rect">
            <a:avLst/>
          </a:prstGeom>
        </p:spPr>
        <p:txBody>
          <a:bodyPr>
            <a:no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Modo de preparação:</a:t>
            </a:r>
            <a:endParaRPr lang="en-US" altLang="zh-CN" sz="1600" b="1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</p:txBody>
      </p:sp>
      <p:sp>
        <p:nvSpPr>
          <p:cNvPr id="11" name="Caixa de Texto 10"/>
          <p:cNvSpPr txBox="1"/>
          <p:nvPr/>
        </p:nvSpPr>
        <p:spPr>
          <a:xfrm>
            <a:off x="5301615" y="1757045"/>
            <a:ext cx="6604000" cy="3012440"/>
          </a:xfrm>
          <a:prstGeom prst="rect">
            <a:avLst/>
          </a:prstGeom>
        </p:spPr>
        <p:txBody>
          <a:bodyPr wrap="square">
            <a:noAutofit/>
          </a:bodyPr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1.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Para fazer o caldo ferva todos os ingredientes em 500 ml de água;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2.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Guarde a água;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3.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Coloque na paellera azeite virgem extra e, quando aquecido, frite o frango, com sal;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4.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De seguida coloque as vagens;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5.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Rale o tomate sem pele;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6. </a:t>
            </a: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Acrescente sal e açafrão a gosto;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7. 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Acrescente o arroz e misture tudo, em lume brando;</a:t>
            </a:r>
            <a:endParaRPr lang="en-US" altLang="pt-PT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8. 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V</a:t>
            </a:r>
            <a:r>
              <a:rPr lang="en-US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á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acrescentando a </a:t>
            </a:r>
            <a:r>
              <a:rPr lang="en-US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á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gua guardada anteriormente, pouco a pouco em fogo baixo;</a:t>
            </a:r>
            <a:endParaRPr lang="en-US" altLang="pt-PT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9. 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Adicione o pimento em tiras finas antes da </a:t>
            </a:r>
            <a:r>
              <a:rPr lang="en-US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á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gua secar;</a:t>
            </a:r>
            <a:endParaRPr lang="en-US" altLang="pt-PT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PT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10. 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Verifique se o arroz est</a:t>
            </a:r>
            <a:r>
              <a:rPr lang="en-US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á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cozido e deixe secar bem at</a:t>
            </a:r>
            <a:r>
              <a:rPr lang="en-US" altLang="en-US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é</a:t>
            </a:r>
            <a:r>
              <a:rPr lang="en-US" altLang="pt-PT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 criar uma crosta acastanhada; </a:t>
            </a:r>
            <a:endParaRPr lang="en-US" altLang="pt-PT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indent="0"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pt-PT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2" name="Caixa de Texto 11"/>
          <p:cNvSpPr txBox="1"/>
          <p:nvPr/>
        </p:nvSpPr>
        <p:spPr>
          <a:xfrm>
            <a:off x="816610" y="3624580"/>
            <a:ext cx="3409950" cy="398780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O que é Paella valenciana?</a:t>
            </a:r>
            <a:endParaRPr lang="en-US" altLang="zh-CN" sz="2000" b="1" i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/>
              <a:cs typeface="Arial" panose="020B0604020202020204" pitchFamily="34" charset="0"/>
            </a:endParaRPr>
          </a:p>
        </p:txBody>
      </p:sp>
      <p:sp>
        <p:nvSpPr>
          <p:cNvPr id="13" name="Caixa de Texto 12"/>
          <p:cNvSpPr txBox="1"/>
          <p:nvPr/>
        </p:nvSpPr>
        <p:spPr>
          <a:xfrm>
            <a:off x="604520" y="4006215"/>
            <a:ext cx="4568825" cy="287655"/>
          </a:xfrm>
          <a:prstGeom prst="rect">
            <a:avLst/>
          </a:prstGeom>
        </p:spPr>
        <p:txBody>
          <a:bodyPr wrap="square">
            <a:noAutofit/>
          </a:bodyPr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A paella é um prato à base de arroz, cozido em uma panela larga e rasa chamada "paellera", que dá nome ao prato.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Originalmente, a receita foi criada por camponeses que usavam ingredientes disponíveis no campo, como legumes, coelho, frango e caracóis. 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6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Com o tempo, a paella ganhou variações que incluem frutos do mar, carnes e até versões vegetarianas.</a:t>
            </a:r>
            <a:endParaRPr lang="en-US" altLang="zh-CN" sz="16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15" name="Caixa de Texto 14"/>
          <p:cNvSpPr txBox="1"/>
          <p:nvPr/>
        </p:nvSpPr>
        <p:spPr>
          <a:xfrm>
            <a:off x="5525770" y="5505450"/>
            <a:ext cx="49434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Salvador Antunes</a:t>
            </a:r>
            <a:endParaRPr lang="en-US" altLang="pt-P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910" y="308610"/>
            <a:ext cx="9744710" cy="5359400"/>
          </a:xfrm>
          <a:prstGeom prst="rect">
            <a:avLst/>
          </a:prstGeom>
        </p:spPr>
      </p:pic>
      <p:sp>
        <p:nvSpPr>
          <p:cNvPr id="15" name="Caixa de Texto 14"/>
          <p:cNvSpPr txBox="1"/>
          <p:nvPr/>
        </p:nvSpPr>
        <p:spPr>
          <a:xfrm>
            <a:off x="2545080" y="5668010"/>
            <a:ext cx="41783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Tiago Seco</a:t>
            </a:r>
            <a:endParaRPr lang="en-US" altLang="pt-PT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pt-PT">
                <a:cs typeface="Montserrat Black" panose="00000A00000000000000" pitchFamily="2" charset="0"/>
              </a:rPr>
              <a:t>Trabalho realizado por: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r>
              <a:rPr lang="en-US" altLang="pt-PT">
                <a:cs typeface="Montserrat Black" panose="00000A00000000000000" pitchFamily="2" charset="0"/>
              </a:rPr>
              <a:t>Tom</a:t>
            </a:r>
            <a:r>
              <a:rPr lang="en-US" altLang="en-US">
                <a:cs typeface="Montserrat Black" panose="00000A00000000000000" pitchFamily="2" charset="0"/>
              </a:rPr>
              <a:t>á</a:t>
            </a:r>
            <a:r>
              <a:rPr lang="en-US" altLang="pt-PT">
                <a:cs typeface="Montserrat Black" panose="00000A00000000000000" pitchFamily="2" charset="0"/>
              </a:rPr>
              <a:t>s Ferro Fonseca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r>
              <a:rPr lang="en-US" altLang="pt-PT">
                <a:cs typeface="Montserrat Black" panose="00000A00000000000000" pitchFamily="2" charset="0"/>
              </a:rPr>
              <a:t>6</a:t>
            </a:r>
            <a:r>
              <a:rPr lang="en-US" altLang="en-US">
                <a:cs typeface="Montserrat Black" panose="00000A00000000000000" pitchFamily="2" charset="0"/>
              </a:rPr>
              <a:t>º</a:t>
            </a:r>
            <a:r>
              <a:rPr lang="en-US" altLang="pt-PT">
                <a:cs typeface="Montserrat Black" panose="00000A00000000000000" pitchFamily="2" charset="0"/>
              </a:rPr>
              <a:t> I, n</a:t>
            </a:r>
            <a:r>
              <a:rPr lang="en-US" altLang="en-US">
                <a:cs typeface="Montserrat Black" panose="00000A00000000000000" pitchFamily="2" charset="0"/>
              </a:rPr>
              <a:t>º</a:t>
            </a:r>
            <a:r>
              <a:rPr lang="en-US" altLang="pt-PT">
                <a:cs typeface="Montserrat Black" panose="00000A00000000000000" pitchFamily="2" charset="0"/>
              </a:rPr>
              <a:t> 19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endParaRPr lang="en-US" altLang="pt-PT">
              <a:cs typeface="Montserrat Black" panose="00000A00000000000000" pitchFamily="2" charset="0"/>
            </a:endParaRPr>
          </a:p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rcRect b="6703"/>
          <a:stretch>
            <a:fillRect/>
          </a:stretch>
        </p:blipFill>
        <p:spPr>
          <a:xfrm>
            <a:off x="1165225" y="308610"/>
            <a:ext cx="9860915" cy="5408930"/>
          </a:xfrm>
          <a:prstGeom prst="rect">
            <a:avLst/>
          </a:prstGeom>
        </p:spPr>
      </p:pic>
      <p:sp>
        <p:nvSpPr>
          <p:cNvPr id="4" name="Caixa de Texto 3"/>
          <p:cNvSpPr txBox="1"/>
          <p:nvPr/>
        </p:nvSpPr>
        <p:spPr>
          <a:xfrm>
            <a:off x="5373370" y="5412105"/>
            <a:ext cx="5995035" cy="1137285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1" i="0" u="sng">
                <a:solidFill>
                  <a:srgbClr val="595959"/>
                </a:solidFill>
                <a:latin typeface="Arial" panose="020B0604020202020204"/>
                <a:ea typeface="Arial" panose="020B0604020202020204"/>
              </a:rPr>
              <a:t>Trabalho realizado por:</a:t>
            </a:r>
            <a:endParaRPr lang="en-US" altLang="zh-CN" sz="1600" b="1" i="0" u="sng">
              <a:solidFill>
                <a:srgbClr val="595959"/>
              </a:solidFill>
              <a:latin typeface="Arial" panose="020B0604020202020204"/>
              <a:ea typeface="Arial" panose="020B0604020202020204"/>
            </a:endParaRPr>
          </a:p>
          <a:p>
            <a:pPr algn="l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1" i="0">
                <a:solidFill>
                  <a:srgbClr val="595959"/>
                </a:solidFill>
                <a:latin typeface="Arial" panose="020B0604020202020204"/>
                <a:ea typeface="Arial" panose="020B0604020202020204"/>
              </a:rPr>
              <a:t>Tomás Ferro Fonseca</a:t>
            </a:r>
            <a:endParaRPr lang="en-US" altLang="zh-CN" sz="1600" b="1" i="0">
              <a:solidFill>
                <a:srgbClr val="595959"/>
              </a:solidFill>
              <a:latin typeface="Arial" panose="020B0604020202020204"/>
              <a:ea typeface="Arial" panose="020B0604020202020204"/>
            </a:endParaRPr>
          </a:p>
          <a:p>
            <a:pPr algn="l"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600" b="1" i="0">
                <a:solidFill>
                  <a:srgbClr val="595959"/>
                </a:solidFill>
                <a:latin typeface="Arial" panose="020B0604020202020204"/>
                <a:ea typeface="Arial" panose="020B0604020202020204"/>
              </a:rPr>
              <a:t>6º I, nº 19</a:t>
            </a:r>
            <a:endParaRPr lang="en-US" altLang="zh-CN" sz="1600" b="1" i="0">
              <a:solidFill>
                <a:srgbClr val="595959"/>
              </a:solidFill>
              <a:latin typeface="Arial" panose="020B0604020202020204"/>
              <a:ea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55" y="531495"/>
            <a:ext cx="10499090" cy="6130925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6927850" y="6255385"/>
            <a:ext cx="4422140" cy="470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Afonso Costa</a:t>
            </a:r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pt-PT">
                <a:cs typeface="Montserrat Black" panose="00000A00000000000000" pitchFamily="2" charset="0"/>
              </a:rPr>
              <a:t>Trabalho realizado por: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r>
              <a:rPr lang="en-US" altLang="pt-PT">
                <a:cs typeface="Montserrat Black" panose="00000A00000000000000" pitchFamily="2" charset="0"/>
              </a:rPr>
              <a:t>Tom</a:t>
            </a:r>
            <a:r>
              <a:rPr lang="en-US" altLang="en-US">
                <a:cs typeface="Montserrat Black" panose="00000A00000000000000" pitchFamily="2" charset="0"/>
              </a:rPr>
              <a:t>á</a:t>
            </a:r>
            <a:r>
              <a:rPr lang="en-US" altLang="pt-PT">
                <a:cs typeface="Montserrat Black" panose="00000A00000000000000" pitchFamily="2" charset="0"/>
              </a:rPr>
              <a:t>s Ferro Fonseca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r>
              <a:rPr lang="en-US" altLang="pt-PT">
                <a:cs typeface="Montserrat Black" panose="00000A00000000000000" pitchFamily="2" charset="0"/>
              </a:rPr>
              <a:t>6</a:t>
            </a:r>
            <a:r>
              <a:rPr lang="en-US" altLang="en-US">
                <a:cs typeface="Montserrat Black" panose="00000A00000000000000" pitchFamily="2" charset="0"/>
              </a:rPr>
              <a:t>º</a:t>
            </a:r>
            <a:r>
              <a:rPr lang="en-US" altLang="pt-PT">
                <a:cs typeface="Montserrat Black" panose="00000A00000000000000" pitchFamily="2" charset="0"/>
              </a:rPr>
              <a:t> I, n</a:t>
            </a:r>
            <a:r>
              <a:rPr lang="en-US" altLang="en-US">
                <a:cs typeface="Montserrat Black" panose="00000A00000000000000" pitchFamily="2" charset="0"/>
              </a:rPr>
              <a:t>º</a:t>
            </a:r>
            <a:r>
              <a:rPr lang="en-US" altLang="pt-PT">
                <a:cs typeface="Montserrat Black" panose="00000A00000000000000" pitchFamily="2" charset="0"/>
              </a:rPr>
              <a:t> 19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endParaRPr lang="en-US" altLang="pt-PT">
              <a:cs typeface="Montserrat Black" panose="00000A00000000000000" pitchFamily="2" charset="0"/>
            </a:endParaRPr>
          </a:p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5" y="511175"/>
            <a:ext cx="9743440" cy="557276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880" y="2850515"/>
            <a:ext cx="1984375" cy="2911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" y="308610"/>
            <a:ext cx="10261600" cy="5470525"/>
          </a:xfrm>
          <a:prstGeom prst="rect">
            <a:avLst/>
          </a:prstGeom>
        </p:spPr>
      </p:pic>
      <p:sp>
        <p:nvSpPr>
          <p:cNvPr id="8" name="Caixa de Texto 7"/>
          <p:cNvSpPr txBox="1"/>
          <p:nvPr/>
        </p:nvSpPr>
        <p:spPr>
          <a:xfrm>
            <a:off x="3758565" y="5943600"/>
            <a:ext cx="4199255" cy="4705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Alice Dias</a:t>
            </a:r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pt-PT">
                <a:cs typeface="Montserrat Black" panose="00000A00000000000000" pitchFamily="2" charset="0"/>
              </a:rPr>
              <a:t>Faz uma camada com fiambre e queijo. Utilizamos os dois ingredientes. Se preferires, utiliza apenas queijo ;</a:t>
            </a:r>
            <a:endParaRPr lang="en-US" altLang="pt-PT">
              <a:cs typeface="Montserrat Black" panose="00000A00000000000000" pitchFamily="2" charset="0"/>
            </a:endParaRPr>
          </a:p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sp>
        <p:nvSpPr>
          <p:cNvPr id="3" name="Caixa de Texto 2"/>
          <p:cNvSpPr txBox="1"/>
          <p:nvPr/>
        </p:nvSpPr>
        <p:spPr>
          <a:xfrm>
            <a:off x="3093720" y="308610"/>
            <a:ext cx="2882900" cy="1198880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i="0">
                <a:solidFill>
                  <a:srgbClr val="000000"/>
                </a:solidFill>
                <a:latin typeface="Lobster"/>
                <a:ea typeface="Lobster"/>
              </a:rPr>
              <a:t>País: </a:t>
            </a:r>
            <a:r>
              <a:rPr lang="en-US" altLang="zh-CN" sz="3200" b="1" i="0">
                <a:solidFill>
                  <a:srgbClr val="CC0000"/>
                </a:solidFill>
                <a:latin typeface="Lobster"/>
                <a:ea typeface="Lobster"/>
              </a:rPr>
              <a:t>It</a:t>
            </a:r>
            <a:r>
              <a:rPr lang="en-US" altLang="zh-CN" sz="3200" b="1" i="0">
                <a:solidFill>
                  <a:srgbClr val="FFFFFF"/>
                </a:solidFill>
                <a:latin typeface="Lobster"/>
                <a:ea typeface="Lobster"/>
              </a:rPr>
              <a:t>ál</a:t>
            </a:r>
            <a:r>
              <a:rPr lang="en-US" altLang="zh-CN" sz="3200" b="1" i="0">
                <a:solidFill>
                  <a:srgbClr val="6AA84F"/>
                </a:solidFill>
                <a:latin typeface="Lobster"/>
                <a:ea typeface="Lobster"/>
              </a:rPr>
              <a:t>ia</a:t>
            </a:r>
            <a:r>
              <a:rPr lang="en-US" altLang="zh-CN" sz="3200" b="1" i="0">
                <a:solidFill>
                  <a:srgbClr val="000000"/>
                </a:solidFill>
                <a:latin typeface="Lobster"/>
                <a:ea typeface="Lobster"/>
              </a:rPr>
              <a:t> </a:t>
            </a:r>
            <a:endParaRPr lang="en-US" altLang="zh-CN" sz="3200" b="1" i="0">
              <a:solidFill>
                <a:srgbClr val="000000"/>
              </a:solidFill>
              <a:latin typeface="Lobster"/>
              <a:ea typeface="Lobster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i="0">
                <a:solidFill>
                  <a:srgbClr val="000000"/>
                </a:solidFill>
                <a:latin typeface="Lobster"/>
                <a:ea typeface="Lobster"/>
              </a:rPr>
              <a:t>Lasanha</a:t>
            </a:r>
            <a:r>
              <a:rPr lang="en-US" altLang="zh-CN" sz="3200" b="1" i="0">
                <a:solidFill>
                  <a:srgbClr val="000000"/>
                </a:solidFill>
                <a:latin typeface="Lobster"/>
                <a:ea typeface="Lobster"/>
              </a:rPr>
              <a:t>:</a:t>
            </a:r>
            <a:endParaRPr lang="en-US" altLang="zh-CN" sz="3200" b="1" i="0">
              <a:solidFill>
                <a:srgbClr val="000000"/>
              </a:solidFill>
              <a:latin typeface="Lobster"/>
              <a:ea typeface="Lobster"/>
            </a:endParaRPr>
          </a:p>
        </p:txBody>
      </p:sp>
      <p:pic>
        <p:nvPicPr>
          <p:cNvPr id="4" name="Imagem 3"/>
          <p:cNvPicPr/>
          <p:nvPr/>
        </p:nvPicPr>
        <p:blipFill>
          <a:blip r:embed="rId3"/>
          <a:stretch>
            <a:fillRect/>
          </a:stretch>
        </p:blipFill>
        <p:spPr>
          <a:xfrm>
            <a:off x="6903085" y="308610"/>
            <a:ext cx="2636520" cy="1199515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1003935" y="1757045"/>
            <a:ext cx="3521075" cy="2461260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2 copos  de água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1 kg de tomates cortados em 4 partes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1 cebola cortada em 6 partes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2 dentes de alho picados 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Folhas de manjericão a gosto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1 copo  de água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100 ml de azeite de oliva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1 cebola grande picada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½ colher (sopa) de sal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1 dente de alho picado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/>
              <a:buChar char="•"/>
            </a:pPr>
            <a:r>
              <a:rPr lang="en-US" altLang="zh-CN" sz="1400" b="1" i="0">
                <a:solidFill>
                  <a:srgbClr val="333333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rPr>
              <a:t>Sal e pimenta-do-reino</a:t>
            </a:r>
            <a:endParaRPr lang="en-US" altLang="zh-CN" sz="1400" b="1" i="0">
              <a:solidFill>
                <a:srgbClr val="333333"/>
              </a:solidFill>
              <a:latin typeface="Arial" panose="020B0604020202020204" pitchFamily="34" charset="0"/>
              <a:ea typeface="Lobster"/>
              <a:cs typeface="Arial" panose="020B0604020202020204" pitchFamily="34" charset="0"/>
            </a:endParaRPr>
          </a:p>
        </p:txBody>
      </p:sp>
      <p:pic>
        <p:nvPicPr>
          <p:cNvPr id="15" name="Imagem 14"/>
          <p:cNvPicPr/>
          <p:nvPr/>
        </p:nvPicPr>
        <p:blipFill>
          <a:blip r:embed="rId4"/>
          <a:stretch>
            <a:fillRect/>
          </a:stretch>
        </p:blipFill>
        <p:spPr>
          <a:xfrm>
            <a:off x="1003300" y="4484370"/>
            <a:ext cx="2883535" cy="1850390"/>
          </a:xfrm>
          <a:prstGeom prst="rect">
            <a:avLst/>
          </a:prstGeom>
        </p:spPr>
      </p:pic>
      <p:grpSp>
        <p:nvGrpSpPr>
          <p:cNvPr id="22" name="Agrupar 21"/>
          <p:cNvGrpSpPr/>
          <p:nvPr/>
        </p:nvGrpSpPr>
        <p:grpSpPr>
          <a:xfrm>
            <a:off x="4459605" y="1636395"/>
            <a:ext cx="6338570" cy="4211320"/>
            <a:chOff x="7219" y="2972"/>
            <a:chExt cx="9982" cy="6632"/>
          </a:xfrm>
        </p:grpSpPr>
        <p:sp>
          <p:nvSpPr>
            <p:cNvPr id="9" name="Caixa de Texto 8"/>
            <p:cNvSpPr txBox="1"/>
            <p:nvPr/>
          </p:nvSpPr>
          <p:spPr>
            <a:xfrm>
              <a:off x="7921" y="3461"/>
              <a:ext cx="9279" cy="1116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600">
                  <a:solidFill>
                    <a:srgbClr val="000000"/>
                  </a:solidFill>
                  <a:latin typeface="Arial" panose="020B0604020202020204" pitchFamily="34" charset="0"/>
                  <a:ea typeface="Lobster"/>
                  <a:cs typeface="Arial" panose="020B0604020202020204" pitchFamily="34" charset="0"/>
                  <a:sym typeface="+mn-ea"/>
                </a:rPr>
                <a:t>Faz uma camada com fiambre e queijo. Utilizamos os dois ingredienes. Se preferires, utiliza apenas queijo ;</a:t>
              </a:r>
              <a:endPara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endParaRPr>
            </a:p>
            <a:p>
              <a:endParaRPr lang="en-US" altLang="zh-CN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ts val="1500"/>
                </a:spcAft>
              </a:pPr>
              <a:r>
                <a:rPr lang="en-US" altLang="zh-CN" sz="1600" b="0" i="0">
                  <a:solidFill>
                    <a:srgbClr val="000000"/>
                  </a:solidFill>
                  <a:latin typeface="Arial" panose="020B0604020202020204" pitchFamily="34" charset="0"/>
                  <a:ea typeface="Lobster"/>
                  <a:cs typeface="Arial" panose="020B0604020202020204" pitchFamily="34" charset="0"/>
                </a:rPr>
                <a:t> </a:t>
              </a:r>
              <a:endPara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endParaRPr>
            </a:p>
          </p:txBody>
        </p:sp>
        <p:sp>
          <p:nvSpPr>
            <p:cNvPr id="11" name="Caixa de Texto 10"/>
            <p:cNvSpPr txBox="1"/>
            <p:nvPr/>
          </p:nvSpPr>
          <p:spPr>
            <a:xfrm>
              <a:off x="7921" y="4100"/>
              <a:ext cx="9279" cy="1518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marL="285750" indent="-285750" algn="just">
                <a:buFont typeface="Arial" panose="020B0604020202020204" pitchFamily="34" charset="0"/>
                <a:buChar char="•"/>
              </a:pPr>
              <a:endParaRPr lang="en-US" altLang="zh-CN" sz="16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 algn="just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altLang="zh-CN" sz="1600" b="0" i="0">
                  <a:solidFill>
                    <a:srgbClr val="000000"/>
                  </a:solidFill>
                  <a:latin typeface="Arial" panose="020B0604020202020204" pitchFamily="34" charset="0"/>
                  <a:ea typeface="Lobster"/>
                  <a:cs typeface="Arial" panose="020B0604020202020204" pitchFamily="34" charset="0"/>
                </a:rPr>
                <a:t>Repete as camadas até acabar a massa: massa, molho à bolonhesa (ou molho de sua preferência e recheio), presunto e queijo. Finalize a última camada com queijo, assim, a lasanha vai gratinar no forno;</a:t>
              </a:r>
              <a:endPara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endParaRPr>
            </a:p>
          </p:txBody>
        </p:sp>
        <p:sp>
          <p:nvSpPr>
            <p:cNvPr id="13" name="Caixa de Texto 12"/>
            <p:cNvSpPr txBox="1"/>
            <p:nvPr/>
          </p:nvSpPr>
          <p:spPr>
            <a:xfrm>
              <a:off x="7922" y="6215"/>
              <a:ext cx="9279" cy="16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US" altLang="zh-CN" sz="1600" b="0" i="0">
                  <a:solidFill>
                    <a:srgbClr val="000000"/>
                  </a:solidFill>
                  <a:latin typeface="Arial" panose="020B0604020202020204" pitchFamily="34" charset="0"/>
                  <a:ea typeface="Lobster"/>
                  <a:cs typeface="Arial" panose="020B0604020202020204" pitchFamily="34" charset="0"/>
                </a:rPr>
                <a:t>Na última camada, deixa 1 cm entre a massa e a borda da travessa para a lasanha não transbordar. Leve para assar no forno preaquecido a 200 ºC. Siga o tempo de cozimento indicado na embalagem da massa;</a:t>
              </a:r>
              <a:endPara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endParaRPr>
            </a:p>
          </p:txBody>
        </p:sp>
        <p:sp>
          <p:nvSpPr>
            <p:cNvPr id="17" name="Caixa de Texto 16"/>
            <p:cNvSpPr txBox="1"/>
            <p:nvPr/>
          </p:nvSpPr>
          <p:spPr>
            <a:xfrm>
              <a:off x="7219" y="2972"/>
              <a:ext cx="8000" cy="531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457200" indent="0" fontAlgn="base">
                <a:spcBef>
                  <a:spcPct val="0"/>
                </a:spcBef>
                <a:spcAft>
                  <a:spcPts val="3000"/>
                </a:spcAft>
                <a:buFont typeface="Arial" panose="020B0604020202020204"/>
                <a:buChar char="•"/>
              </a:pPr>
              <a:r>
                <a:rPr lang="en-US" altLang="zh-CN" sz="1600" b="1" i="0">
                  <a:solidFill>
                    <a:srgbClr val="000000"/>
                  </a:solidFill>
                  <a:latin typeface="Lobster"/>
                  <a:ea typeface="Lobster"/>
                </a:rPr>
                <a:t>Modo de preparo:</a:t>
              </a:r>
              <a:endParaRPr lang="en-US" altLang="zh-CN" sz="1600" b="1" i="0">
                <a:solidFill>
                  <a:srgbClr val="000000"/>
                </a:solidFill>
                <a:latin typeface="Lobster"/>
                <a:ea typeface="Lobster"/>
              </a:endParaRPr>
            </a:p>
          </p:txBody>
        </p:sp>
        <p:sp>
          <p:nvSpPr>
            <p:cNvPr id="18" name="Caixa de Texto 17"/>
            <p:cNvSpPr txBox="1"/>
            <p:nvPr/>
          </p:nvSpPr>
          <p:spPr>
            <a:xfrm>
              <a:off x="7921" y="7910"/>
              <a:ext cx="9281" cy="169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285750" indent="-285750" algn="just" fontAlgn="base">
                <a:spcBef>
                  <a:spcPct val="0"/>
                </a:spcBef>
                <a:spcAft>
                  <a:spcPts val="1500"/>
                </a:spcAft>
                <a:buFont typeface="Arial" panose="020B0604020202020204" pitchFamily="34" charset="0"/>
                <a:buChar char="•"/>
              </a:pPr>
              <a:r>
                <a:rPr lang="en-US" altLang="zh-CN" sz="1600" b="0" i="0">
                  <a:solidFill>
                    <a:srgbClr val="000000"/>
                  </a:solidFill>
                  <a:latin typeface="Arial" panose="020B0604020202020204" pitchFamily="34" charset="0"/>
                  <a:ea typeface="Lobster"/>
                  <a:cs typeface="Arial" panose="020B0604020202020204" pitchFamily="34" charset="0"/>
                </a:rPr>
                <a:t>Se estiveres a usar  massa fresca. Após 10 minutos no forno, repete a lasanha com um garfo e verifica se ela já está cozida. Retira do forno e serve-te com  a lasanha quentinha!</a:t>
              </a:r>
              <a:endParaRPr lang="en-US" altLang="zh-CN" sz="1600" b="0" i="0">
                <a:solidFill>
                  <a:srgbClr val="000000"/>
                </a:solidFill>
                <a:latin typeface="Arial" panose="020B0604020202020204" pitchFamily="34" charset="0"/>
                <a:ea typeface="Lobster"/>
                <a:cs typeface="Arial" panose="020B0604020202020204" pitchFamily="34" charset="0"/>
              </a:endParaRPr>
            </a:p>
          </p:txBody>
        </p:sp>
      </p:grpSp>
      <p:sp>
        <p:nvSpPr>
          <p:cNvPr id="23" name="Caixa de Texto 22"/>
          <p:cNvSpPr txBox="1"/>
          <p:nvPr/>
        </p:nvSpPr>
        <p:spPr>
          <a:xfrm>
            <a:off x="4283710" y="5847715"/>
            <a:ext cx="6007735" cy="643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pt-PT"/>
              <a:t>Trabalho Realizado por : Aurora Sofia Seixas Milheiro.</a:t>
            </a:r>
            <a:endParaRPr lang="en-US" altLang="pt-PT"/>
          </a:p>
          <a:p>
            <a:r>
              <a:rPr lang="en-US" altLang="pt-PT"/>
              <a:t>Turma:6</a:t>
            </a:r>
            <a:r>
              <a:rPr lang="en-US" altLang="en-US"/>
              <a:t>º</a:t>
            </a:r>
            <a:r>
              <a:rPr lang="en-US" altLang="pt-PT"/>
              <a:t>I</a:t>
            </a:r>
            <a:endParaRPr lang="en-US" altLang="pt-PT"/>
          </a:p>
          <a:p>
            <a:endParaRPr lang="pt-PT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-181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70091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sp>
        <p:nvSpPr>
          <p:cNvPr id="4" name="Caixa de Texto 3"/>
          <p:cNvSpPr txBox="1"/>
          <p:nvPr/>
        </p:nvSpPr>
        <p:spPr>
          <a:xfrm>
            <a:off x="1196975" y="0"/>
            <a:ext cx="7790180" cy="734695"/>
          </a:xfrm>
          <a:prstGeom prst="rect">
            <a:avLst/>
          </a:prstGeom>
        </p:spPr>
        <p:txBody>
          <a:bodyPr wrap="square">
            <a:noAutofit/>
          </a:bodyPr>
          <a:p>
            <a:pPr fontAlgn="base"/>
            <a:r>
              <a:rPr lang="en-US" altLang="zh-CN" sz="32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Paella:</a:t>
            </a:r>
            <a:r>
              <a:rPr lang="en-US" altLang="zh-CN" sz="14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prato tipicamente espanhol feita com arroz, marisco, carne e legumes que cozinham num caldo rico de vegetais e açafrão. O resultado é um prato colorido e uma mistura perfeita de sabores.</a:t>
            </a:r>
            <a:endParaRPr lang="en-US" altLang="zh-CN" sz="14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5" name="Imagem 4"/>
          <p:cNvPicPr/>
          <p:nvPr/>
        </p:nvPicPr>
        <p:blipFill>
          <a:blip r:embed="rId3"/>
          <a:srcRect l="29916"/>
          <a:stretch>
            <a:fillRect/>
          </a:stretch>
        </p:blipFill>
        <p:spPr>
          <a:xfrm>
            <a:off x="8848725" y="318135"/>
            <a:ext cx="1626235" cy="631825"/>
          </a:xfrm>
          <a:prstGeom prst="rect">
            <a:avLst/>
          </a:prstGeom>
        </p:spPr>
      </p:pic>
      <p:sp>
        <p:nvSpPr>
          <p:cNvPr id="6" name="Caixa de Texto 5"/>
          <p:cNvSpPr txBox="1"/>
          <p:nvPr/>
        </p:nvSpPr>
        <p:spPr>
          <a:xfrm>
            <a:off x="511175" y="1226185"/>
            <a:ext cx="2745105" cy="4739005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1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Ingredientes:</a:t>
            </a:r>
            <a:endParaRPr lang="en-US" altLang="zh-CN" sz="1400" b="1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 c. de sopa de Azeite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1 q.b. Salsa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1 Açafrão-da-Índia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300g de Arroz agulha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300g de Ervilhas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800g de Tomate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4 dentes de Alho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500g de Camarão 30/50 cozido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300g de Miolo de Mexilhão 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300g Lula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300g Lombo de Porco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300g Peito de Frango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3256915" y="1026795"/>
            <a:ext cx="2849245" cy="4323080"/>
          </a:xfrm>
          <a:prstGeom prst="rect">
            <a:avLst/>
          </a:prstGeom>
        </p:spPr>
        <p:txBody>
          <a:bodyPr wrap="square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1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 </a:t>
            </a:r>
            <a:r>
              <a:rPr lang="en-US" altLang="zh-CN" sz="1400" b="1" i="0" u="sng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 </a:t>
            </a:r>
            <a:r>
              <a:rPr lang="en-US" altLang="zh-CN" sz="1400" b="1" i="0" u="sng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Para o caldo:</a:t>
            </a:r>
            <a:endParaRPr lang="en-US" altLang="zh-CN" sz="1400" b="1" i="0" u="sng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200g  e Pimento Encarnado 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500g de mexilhão dupla concha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1 c. de sopa de sal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1,5 dl de Água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1 dl de Vinho Branco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1 q.b. de Pimenta em Grão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1 Folha de Louro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100g de Cenoura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50 gr de Talo de Aipo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  100 g de Cebola 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8" name="Caixa de Texto 7"/>
          <p:cNvSpPr txBox="1"/>
          <p:nvPr/>
        </p:nvSpPr>
        <p:spPr>
          <a:xfrm>
            <a:off x="6106795" y="949960"/>
            <a:ext cx="5760720" cy="5290820"/>
          </a:xfrm>
          <a:prstGeom prst="rect">
            <a:avLst/>
          </a:prstGeom>
        </p:spPr>
        <p:txBody>
          <a:bodyPr wrap="square">
            <a:noAutofit/>
          </a:bodyPr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i="0" u="sng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Preparação:</a:t>
            </a:r>
            <a:endParaRPr lang="en-US" altLang="zh-CN" sz="1400" b="1" i="0" u="sng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1. Colocar  numa panela ao lume a cebola em gomos, o aipo em pedaços, a cenoura em rodelas, o louro, a pimenta, o vinho e a água. Quando levantar fervura junte o sal, os mexilhões, tape e baixe o lume.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2. Corte metade do pimento em argolas e a outra metade em cubos pequenos.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3. Leve ao lume um tacho/frigideira  para paella e coloque o azeite e as argolas de pimento. Salteie 3 a 4 minutos, retire e reserve.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4. Corte a carne de frango e a de porco em cubos e coloque-as na frigideira. Mexa até que fiquem douradas.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5. Junte as lulas limpas cortadas em argolas. Descasque os camarões (reserve alguns inteiros) e junte-os ao cozinhado.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6. Adicione os dentes de alho, o tomate em cubos, os cubos de pimento reservados e as ervilhas.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7. Retire os mexilhões do caldo, coe o líquido e junte-o ao caldo, polvilhando com o açafrão. Pré-aqueça o forno a 180 ºC.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8. Adicione o arroz, o açafrão e alguns mexilhões sem casca ao cozinhado, mexa e deixe fritar um pouco.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9. Regue com 6 dl do caldo e cozinhe 10 minutos, sem mexer. Adicione mais um pouco de caldo e leve a frigideira ao forno, deixando cozinhar mais 10 minutos.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0" i="0">
                <a:solidFill>
                  <a:srgbClr val="000000"/>
                </a:solidFill>
                <a:latin typeface="Arial" panose="020B0604020202020204"/>
                <a:ea typeface="Arial" panose="020B0604020202020204"/>
              </a:rPr>
              <a:t>10. Decore com as argolas de pimentos, os mexilhões com concha e os camarões reservados. Polvilhe com salsa picada e sirva de imediato.</a:t>
            </a:r>
            <a:endParaRPr lang="en-US" altLang="zh-CN" sz="1400" b="0" i="0">
              <a:solidFill>
                <a:srgbClr val="000000"/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9" name="Caixa de Texto 8"/>
          <p:cNvSpPr txBox="1"/>
          <p:nvPr/>
        </p:nvSpPr>
        <p:spPr>
          <a:xfrm>
            <a:off x="2832100" y="5452110"/>
            <a:ext cx="32740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pt-PT" b="1"/>
              <a:t>Trabalho realizado por Carolina Santos, 6.</a:t>
            </a:r>
            <a:r>
              <a:rPr lang="en-US" altLang="en-US" b="1"/>
              <a:t>º</a:t>
            </a:r>
            <a:r>
              <a:rPr lang="en-US" altLang="pt-PT" b="1"/>
              <a:t> I, n.</a:t>
            </a:r>
            <a:r>
              <a:rPr lang="en-US" altLang="en-US" b="1"/>
              <a:t>º</a:t>
            </a:r>
            <a:r>
              <a:rPr lang="en-US" altLang="pt-PT" b="1"/>
              <a:t> 4</a:t>
            </a:r>
            <a:endParaRPr lang="en-US" altLang="pt-PT" b="1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sp>
        <p:nvSpPr>
          <p:cNvPr id="4" name="Caixa de Texto 3"/>
          <p:cNvSpPr txBox="1"/>
          <p:nvPr/>
        </p:nvSpPr>
        <p:spPr>
          <a:xfrm>
            <a:off x="1195070" y="308610"/>
            <a:ext cx="1999615" cy="5187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pt-PT" sz="4800"/>
              <a:t>Pizza</a:t>
            </a:r>
            <a:endParaRPr lang="pt-PT" altLang="en-US" sz="4800"/>
          </a:p>
        </p:txBody>
      </p:sp>
      <p:sp>
        <p:nvSpPr>
          <p:cNvPr id="5" name="Caixa de Texto 4"/>
          <p:cNvSpPr txBox="1"/>
          <p:nvPr/>
        </p:nvSpPr>
        <p:spPr>
          <a:xfrm>
            <a:off x="3194685" y="525145"/>
            <a:ext cx="70993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pt-PT"/>
              <a:t>A pizza tem origem italiana, com ra</a:t>
            </a:r>
            <a:r>
              <a:rPr lang="en-US" altLang="en-US"/>
              <a:t>í</a:t>
            </a:r>
            <a:r>
              <a:rPr lang="en-US" altLang="pt-PT"/>
              <a:t>zes em</a:t>
            </a:r>
            <a:r>
              <a:rPr lang="pt-PT" altLang="en-US"/>
              <a:t> </a:t>
            </a:r>
            <a:r>
              <a:rPr lang="en-US" altLang="pt-PT"/>
              <a:t>p</a:t>
            </a:r>
            <a:r>
              <a:rPr lang="en-US" altLang="en-US"/>
              <a:t>ã</a:t>
            </a:r>
            <a:r>
              <a:rPr lang="en-US" altLang="pt-PT"/>
              <a:t>es achatados antigos, que se tornou um</a:t>
            </a:r>
            <a:r>
              <a:rPr lang="pt-PT" altLang="en-US"/>
              <a:t> </a:t>
            </a:r>
            <a:r>
              <a:rPr lang="en-US" altLang="pt-PT"/>
              <a:t>prato mundial.</a:t>
            </a:r>
            <a:endParaRPr lang="pt-PT" altLang="en-US"/>
          </a:p>
        </p:txBody>
      </p:sp>
      <p:sp>
        <p:nvSpPr>
          <p:cNvPr id="6" name="Caixa de Texto 5"/>
          <p:cNvSpPr txBox="1"/>
          <p:nvPr/>
        </p:nvSpPr>
        <p:spPr>
          <a:xfrm>
            <a:off x="673735" y="1325245"/>
            <a:ext cx="4041775" cy="4769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sz="1600" b="1" u="sng">
                <a:latin typeface="Arial" panose="020B0604020202020204" pitchFamily="34" charset="0"/>
                <a:cs typeface="Arial" panose="020B0604020202020204" pitchFamily="34" charset="0"/>
              </a:rPr>
              <a:t>Ingredientes</a:t>
            </a:r>
            <a:endParaRPr lang="en-US" altLang="pt-PT" sz="16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250g de farinha de trigo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5g fermento biol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gico seco instant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neo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1 colher de (ch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) de sal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 copos de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gua morna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120g de parmes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o ralado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2 colheres de (sopa) de molho de tomate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1 colher de (sopa) de azeite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250g de mozzarela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12 folhas de manjeric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pt-PT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 de Texto 6"/>
          <p:cNvSpPr txBox="1"/>
          <p:nvPr/>
        </p:nvSpPr>
        <p:spPr>
          <a:xfrm>
            <a:off x="4434205" y="1536700"/>
            <a:ext cx="609600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pt-PT" sz="1600" b="1" u="sng">
                <a:latin typeface="Arial" panose="020B0604020202020204" pitchFamily="34" charset="0"/>
                <a:cs typeface="Arial" panose="020B0604020202020204" pitchFamily="34" charset="0"/>
              </a:rPr>
              <a:t>Modo de preparo</a:t>
            </a:r>
            <a:endParaRPr lang="en-US" altLang="pt-PT" sz="16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1 Misture a farinha o sal e o fermento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2 Acrescente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gua morna e misture a massa com as m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3 Deixe a massa repousar por 2 horas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4 Pr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-aque</a:t>
            </a:r>
            <a:r>
              <a:rPr lang="" altLang="en-US" sz="16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a o forno a 200</a:t>
            </a:r>
            <a:r>
              <a:rPr lang="" altLang="en-US" sz="160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5 Estenda a massa, espalhe o molho de tomate e o azeite, acrescente o</a:t>
            </a:r>
            <a:r>
              <a:rPr lang="pt-PT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queijo parmes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o e adicio e mozzarela. Finalizar com manjeric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pt-PT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pt-PT" sz="1600">
                <a:latin typeface="Arial" panose="020B0604020202020204" pitchFamily="34" charset="0"/>
                <a:cs typeface="Arial" panose="020B0604020202020204" pitchFamily="34" charset="0"/>
              </a:rPr>
              <a:t>6 Leve ao forno por 10 minutos e retire para saborear!</a:t>
            </a:r>
            <a:endParaRPr lang="pt-PT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 de Texto 7"/>
          <p:cNvSpPr txBox="1"/>
          <p:nvPr/>
        </p:nvSpPr>
        <p:spPr>
          <a:xfrm>
            <a:off x="3886200" y="568769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por:Daniel Silva</a:t>
            </a:r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075" y="915670"/>
            <a:ext cx="264795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-181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755" y="308610"/>
            <a:ext cx="9970770" cy="5720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05" y="445770"/>
            <a:ext cx="10233025" cy="57753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62857" y="308429"/>
            <a:ext cx="11466286" cy="6241143"/>
          </a:xfrm>
          <a:prstGeom prst="rect">
            <a:avLst/>
          </a:prstGeom>
          <a:solidFill>
            <a:srgbClr val="FF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ontserrat Black" panose="00000A00000000000000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 flipH="1">
            <a:off x="-4" y="-14516"/>
            <a:ext cx="12192007" cy="6887029"/>
            <a:chOff x="-6" y="-14516"/>
            <a:chExt cx="12192007" cy="6887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7" t="18414" r="8782" b="52342"/>
            <a:stretch>
              <a:fillRect/>
            </a:stretch>
          </p:blipFill>
          <p:spPr>
            <a:xfrm flipV="1">
              <a:off x="10095930" y="5505266"/>
              <a:ext cx="2096070" cy="1367246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1" t="39402" r="63674" b="17164"/>
            <a:stretch>
              <a:fillRect/>
            </a:stretch>
          </p:blipFill>
          <p:spPr>
            <a:xfrm flipH="1" flipV="1">
              <a:off x="8853712" y="-14516"/>
              <a:ext cx="3338289" cy="28649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2" t="32125" r="9286" b="17164"/>
            <a:stretch>
              <a:fillRect/>
            </a:stretch>
          </p:blipFill>
          <p:spPr>
            <a:xfrm flipH="1">
              <a:off x="-6" y="2952556"/>
              <a:ext cx="4025901" cy="391995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0" t="18414" r="66758" b="45945"/>
            <a:stretch>
              <a:fillRect/>
            </a:stretch>
          </p:blipFill>
          <p:spPr>
            <a:xfrm>
              <a:off x="-1" y="1"/>
              <a:ext cx="2209802" cy="1756745"/>
            </a:xfrm>
            <a:prstGeom prst="rect">
              <a:avLst/>
            </a:prstGeom>
          </p:spPr>
        </p:pic>
      </p:grpSp>
      <p:sp>
        <p:nvSpPr>
          <p:cNvPr id="5" name="CaixaDeTexto 4"/>
          <p:cNvSpPr txBox="1"/>
          <p:nvPr/>
        </p:nvSpPr>
        <p:spPr>
          <a:xfrm>
            <a:off x="588743" y="289560"/>
            <a:ext cx="4705643" cy="5232202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pt-PT" sz="2800" b="1" i="0" dirty="0" err="1">
                <a:solidFill>
                  <a:srgbClr val="424242"/>
                </a:solidFill>
                <a:effectLst/>
                <a:latin typeface="MuseoSans"/>
              </a:rPr>
              <a:t>Ratatouille</a:t>
            </a:r>
            <a:r>
              <a:rPr lang="pt-PT" sz="2800" b="1" i="0" dirty="0">
                <a:solidFill>
                  <a:srgbClr val="424242"/>
                </a:solidFill>
                <a:effectLst/>
                <a:latin typeface="MuseoSans"/>
              </a:rPr>
              <a:t> gratinado ( França)</a:t>
            </a:r>
            <a:endParaRPr lang="pt-PT" sz="2800" b="1" i="0" dirty="0">
              <a:solidFill>
                <a:srgbClr val="424242"/>
              </a:solidFill>
              <a:effectLst/>
              <a:latin typeface="MuseoSans"/>
            </a:endParaRPr>
          </a:p>
          <a:p>
            <a:pPr algn="l"/>
            <a:endParaRPr lang="pt-PT" b="1" dirty="0">
              <a:solidFill>
                <a:srgbClr val="424242"/>
              </a:solidFill>
              <a:latin typeface="MuseoSans"/>
            </a:endParaRPr>
          </a:p>
          <a:p>
            <a:pPr algn="l"/>
            <a:endParaRPr lang="pt-PT" b="1" i="0" dirty="0">
              <a:solidFill>
                <a:srgbClr val="424242"/>
              </a:solidFill>
              <a:effectLst/>
              <a:latin typeface="MuseoSans"/>
            </a:endParaRPr>
          </a:p>
          <a:p>
            <a:pPr algn="l"/>
            <a:r>
              <a:rPr lang="pt-PT" b="1" i="0" dirty="0">
                <a:effectLst/>
                <a:latin typeface="MuseoSans"/>
              </a:rPr>
              <a:t>Ingredientes:</a:t>
            </a:r>
            <a:endParaRPr lang="pt-PT" b="1" i="0" dirty="0">
              <a:effectLst/>
              <a:latin typeface="MuseoSans"/>
            </a:endParaRPr>
          </a:p>
          <a:p>
            <a:pPr algn="l"/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250g de</a:t>
            </a:r>
            <a:r>
              <a:rPr lang="pt-PT" dirty="0">
                <a:latin typeface="MuseoSans"/>
              </a:rPr>
              <a:t> </a:t>
            </a:r>
            <a:r>
              <a:rPr lang="pt-PT" b="0" i="0" u="none" strike="noStrike" dirty="0">
                <a:effectLst/>
                <a:latin typeface="MuseoSans"/>
              </a:rPr>
              <a:t>molho de tomate;</a:t>
            </a:r>
            <a:endParaRPr lang="pt-PT" b="0" i="0" u="none" strike="noStrike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3 tomates;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1 beringela 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1 </a:t>
            </a:r>
            <a:r>
              <a:rPr lang="pt-PT" dirty="0">
                <a:latin typeface="MuseoSans"/>
              </a:rPr>
              <a:t>abobora</a:t>
            </a:r>
            <a:r>
              <a:rPr lang="pt-PT" b="0" i="0" dirty="0">
                <a:effectLst/>
                <a:latin typeface="MuseoSans"/>
              </a:rPr>
              <a:t>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1 </a:t>
            </a:r>
            <a:r>
              <a:rPr lang="pt-PT" dirty="0">
                <a:latin typeface="MuseoSans"/>
              </a:rPr>
              <a:t>pimento verde</a:t>
            </a:r>
            <a:r>
              <a:rPr lang="pt-PT" b="0" i="0" dirty="0">
                <a:effectLst/>
                <a:latin typeface="MuseoSans"/>
              </a:rPr>
              <a:t>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1 </a:t>
            </a:r>
            <a:r>
              <a:rPr lang="pt-PT" dirty="0">
                <a:latin typeface="MuseoSans"/>
              </a:rPr>
              <a:t>pimento vermelho</a:t>
            </a:r>
            <a:r>
              <a:rPr lang="pt-PT" b="0" i="0" dirty="0">
                <a:effectLst/>
                <a:latin typeface="MuseoSans"/>
              </a:rPr>
              <a:t>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50g de queijo parmesão ralado;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1 colher (chá) de sal;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b="0" i="0" dirty="0">
                <a:effectLst/>
                <a:latin typeface="MuseoSans"/>
              </a:rPr>
              <a:t>1 colher (chá) de </a:t>
            </a:r>
            <a:r>
              <a:rPr lang="pt-PT" dirty="0">
                <a:latin typeface="MuseoSans"/>
              </a:rPr>
              <a:t>tomilho</a:t>
            </a:r>
            <a:r>
              <a:rPr lang="pt-PT" b="0" i="0" dirty="0">
                <a:effectLst/>
                <a:latin typeface="MuseoSans"/>
              </a:rPr>
              <a:t>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dirty="0">
                <a:latin typeface="MuseoSans"/>
              </a:rPr>
              <a:t>Azeite</a:t>
            </a:r>
            <a:r>
              <a:rPr lang="pt-PT" b="0" i="0" dirty="0">
                <a:effectLst/>
                <a:latin typeface="MuseoSans"/>
              </a:rPr>
              <a:t> para regar;</a:t>
            </a:r>
            <a:endParaRPr lang="pt-PT" b="0" i="0" dirty="0">
              <a:effectLst/>
              <a:latin typeface="Museo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PT" dirty="0">
                <a:latin typeface="MuseoSans"/>
              </a:rPr>
              <a:t>Pimenta preta</a:t>
            </a:r>
            <a:r>
              <a:rPr lang="pt-PT" b="0" i="0" dirty="0">
                <a:effectLst/>
                <a:latin typeface="MuseoSans"/>
              </a:rPr>
              <a:t> a gosto.</a:t>
            </a:r>
            <a:endParaRPr lang="pt-PT" b="0" i="0" dirty="0">
              <a:effectLst/>
              <a:latin typeface="MuseoSans"/>
            </a:endParaRPr>
          </a:p>
          <a:p>
            <a:pPr algn="l"/>
            <a:r>
              <a:rPr lang="pt-PT" b="0" i="0" dirty="0">
                <a:solidFill>
                  <a:srgbClr val="333333"/>
                </a:solidFill>
                <a:effectLst/>
                <a:latin typeface="MuseoSans"/>
              </a:rPr>
              <a:t> </a:t>
            </a:r>
            <a:endParaRPr lang="pt-PT" b="0" i="0" dirty="0">
              <a:solidFill>
                <a:srgbClr val="333333"/>
              </a:solidFill>
              <a:effectLst/>
              <a:latin typeface="MuseoSans"/>
            </a:endParaRPr>
          </a:p>
          <a:p>
            <a:pPr algn="l"/>
            <a:endParaRPr lang="pt-PT" b="1" dirty="0">
              <a:solidFill>
                <a:srgbClr val="424242"/>
              </a:solidFill>
              <a:latin typeface="MuseoSans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5294630" y="289560"/>
            <a:ext cx="6710045" cy="5962015"/>
            <a:chOff x="9600" y="456"/>
            <a:chExt cx="9305" cy="10344"/>
          </a:xfrm>
        </p:grpSpPr>
        <p:pic>
          <p:nvPicPr>
            <p:cNvPr id="1026" name="Picture 2" descr="receitas francesas saudávei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" y="7378"/>
              <a:ext cx="9010" cy="3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9600" y="456"/>
              <a:ext cx="9305" cy="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pt-PT" b="1" i="0" dirty="0">
                  <a:solidFill>
                    <a:srgbClr val="333333"/>
                  </a:solidFill>
                  <a:effectLst/>
                  <a:latin typeface="MuseoSans"/>
                </a:rPr>
                <a:t>Modo de preparação:</a:t>
              </a:r>
              <a:endParaRPr lang="pt-PT" b="0" i="0" dirty="0">
                <a:solidFill>
                  <a:srgbClr val="333333"/>
                </a:solidFill>
                <a:effectLst/>
                <a:latin typeface="MuseoSans"/>
              </a:endParaRPr>
            </a:p>
            <a:p>
              <a:pPr algn="l">
                <a:buFont typeface="+mj-lt"/>
                <a:buAutoNum type="arabicPeriod"/>
              </a:pPr>
              <a:r>
                <a:rPr lang="pt-PT" b="0" i="0" dirty="0">
                  <a:solidFill>
                    <a:srgbClr val="424242"/>
                  </a:solidFill>
                  <a:effectLst/>
                  <a:latin typeface="MuseoSans"/>
                </a:rPr>
                <a:t>Espalhe uma camada do molho de tomate no fundo do recipiente de barro ou pirex que possa ir ao forno;</a:t>
              </a:r>
              <a:endParaRPr lang="pt-PT" b="0" i="0" dirty="0">
                <a:solidFill>
                  <a:srgbClr val="424242"/>
                </a:solidFill>
                <a:effectLst/>
                <a:latin typeface="MuseoSans"/>
              </a:endParaRPr>
            </a:p>
            <a:p>
              <a:pPr algn="l">
                <a:buFont typeface="+mj-lt"/>
                <a:buAutoNum type="arabicPeriod"/>
              </a:pPr>
              <a:r>
                <a:rPr lang="pt-PT" b="0" i="0" dirty="0">
                  <a:solidFill>
                    <a:srgbClr val="424242"/>
                  </a:solidFill>
                  <a:effectLst/>
                  <a:latin typeface="MuseoSans"/>
                </a:rPr>
                <a:t>Corte todos os vegetais em rodelas e acomode as rodelas sobre o molho, sempre mantendo a ordem para obter uma aparência bonita e cheia de cor.</a:t>
              </a:r>
              <a:endParaRPr lang="pt-PT" b="0" i="0" dirty="0">
                <a:solidFill>
                  <a:srgbClr val="424242"/>
                </a:solidFill>
                <a:effectLst/>
                <a:latin typeface="MuseoSans"/>
              </a:endParaRPr>
            </a:p>
            <a:p>
              <a:pPr algn="l">
                <a:buFont typeface="+mj-lt"/>
                <a:buAutoNum type="arabicPeriod"/>
              </a:pPr>
              <a:r>
                <a:rPr lang="pt-PT" dirty="0">
                  <a:solidFill>
                    <a:srgbClr val="424242"/>
                  </a:solidFill>
                  <a:latin typeface="MuseoSans"/>
                </a:rPr>
                <a:t>Quando o </a:t>
              </a:r>
              <a:r>
                <a:rPr lang="pt-PT" b="0" i="0" dirty="0">
                  <a:solidFill>
                    <a:srgbClr val="424242"/>
                  </a:solidFill>
                  <a:effectLst/>
                  <a:latin typeface="MuseoSans"/>
                </a:rPr>
                <a:t>recipiente estiver completo, polvilhe com o sal, a pimenta e o tomilho. </a:t>
              </a:r>
              <a:r>
                <a:rPr lang="pt-PT" dirty="0">
                  <a:solidFill>
                    <a:srgbClr val="424242"/>
                  </a:solidFill>
                  <a:latin typeface="MuseoSans"/>
                </a:rPr>
                <a:t>R</a:t>
              </a:r>
              <a:r>
                <a:rPr lang="pt-PT" b="0" i="0" dirty="0">
                  <a:solidFill>
                    <a:srgbClr val="424242"/>
                  </a:solidFill>
                  <a:effectLst/>
                  <a:latin typeface="MuseoSans"/>
                </a:rPr>
                <a:t>egue generosamente com o azeite.</a:t>
              </a:r>
              <a:endParaRPr lang="pt-PT" b="0" i="0" dirty="0">
                <a:solidFill>
                  <a:srgbClr val="424242"/>
                </a:solidFill>
                <a:effectLst/>
                <a:latin typeface="MuseoSans"/>
              </a:endParaRPr>
            </a:p>
            <a:p>
              <a:pPr algn="l">
                <a:buFont typeface="+mj-lt"/>
                <a:buAutoNum type="arabicPeriod"/>
              </a:pPr>
              <a:r>
                <a:rPr lang="pt-PT" b="0" i="0" dirty="0">
                  <a:solidFill>
                    <a:srgbClr val="424242"/>
                  </a:solidFill>
                  <a:effectLst/>
                  <a:latin typeface="MuseoSans"/>
                </a:rPr>
                <a:t>Salpique com o queijo ralado e leve ao forno por aproximadamente 40 minutos, a 180º, até que os legumes estejam macios e o queijo dourado. Retire do forno e sirva!</a:t>
              </a:r>
              <a:endParaRPr lang="pt-PT" b="0" i="0" dirty="0">
                <a:solidFill>
                  <a:srgbClr val="424242"/>
                </a:solidFill>
                <a:effectLst/>
                <a:latin typeface="MuseoSans"/>
              </a:endParaRPr>
            </a:p>
          </p:txBody>
        </p:sp>
      </p:grpSp>
      <p:sp>
        <p:nvSpPr>
          <p:cNvPr id="8" name="Caixa de Texto 7"/>
          <p:cNvSpPr txBox="1"/>
          <p:nvPr/>
        </p:nvSpPr>
        <p:spPr>
          <a:xfrm>
            <a:off x="1110615" y="5703570"/>
            <a:ext cx="41846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t-PT" b="1">
                <a:latin typeface="Arial" panose="020B0604020202020204" pitchFamily="34" charset="0"/>
                <a:cs typeface="Arial" panose="020B0604020202020204" pitchFamily="34" charset="0"/>
              </a:rPr>
              <a:t>Trabalho realizado por</a:t>
            </a:r>
            <a:r>
              <a:rPr lang="pt-PT" altLang="en-US" b="1">
                <a:latin typeface="Arial" panose="020B0604020202020204" pitchFamily="34" charset="0"/>
                <a:cs typeface="Arial" panose="020B0604020202020204" pitchFamily="34" charset="0"/>
              </a:rPr>
              <a:t>: João Relvas</a:t>
            </a:r>
            <a:endParaRPr lang="pt-PT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2fb72792-e068-49f4-b182-f7bbbe32968c"/>
  <p:tag name="COMMONDATA" val="eyJoZGlkIjoiODliZWY4OTY0MGRkODE3MzUwYWNjNzJlOTZjZjEzOWIifQ=="/>
</p:tagLst>
</file>

<file path=ppt/theme/theme1.xml><?xml version="1.0" encoding="utf-8"?>
<a:theme xmlns:a="http://schemas.openxmlformats.org/drawingml/2006/main" name="Office 主题​​">
  <a:themeElements>
    <a:clrScheme name="自定义 206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7A088"/>
      </a:accent1>
      <a:accent2>
        <a:srgbClr val="5EBFC6"/>
      </a:accent2>
      <a:accent3>
        <a:srgbClr val="F7A088"/>
      </a:accent3>
      <a:accent4>
        <a:srgbClr val="5EBFC6"/>
      </a:accent4>
      <a:accent5>
        <a:srgbClr val="F7A088"/>
      </a:accent5>
      <a:accent6>
        <a:srgbClr val="5EBFC6"/>
      </a:accent6>
      <a:hlink>
        <a:srgbClr val="0563C1"/>
      </a:hlink>
      <a:folHlink>
        <a:srgbClr val="954F72"/>
      </a:folHlink>
    </a:clrScheme>
    <a:fontScheme name="自定义 25">
      <a:majorFont>
        <a:latin typeface="Montserrat Black"/>
        <a:ea typeface="Montserrat Black"/>
        <a:cs typeface=""/>
      </a:majorFont>
      <a:minorFont>
        <a:latin typeface="Manrope SemiBold"/>
        <a:ea typeface="Manrope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nrope SemiBold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Montserrat Black"/>
        <a:font script="Hebr" typeface="Montserrat Black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 Black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nrope SemiBold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Montserrat Black"/>
        <a:font script="Hebr" typeface="Montserrat Black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Montserrat Black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6814</Words>
  <Application>WPS Presentation</Application>
  <PresentationFormat>宽屏</PresentationFormat>
  <Paragraphs>240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SimSun</vt:lpstr>
      <vt:lpstr>Wingdings</vt:lpstr>
      <vt:lpstr>Manrope SemiBold</vt:lpstr>
      <vt:lpstr>Montserrat Black</vt:lpstr>
      <vt:lpstr>Microsoft YaHei</vt:lpstr>
      <vt:lpstr>Arial Unicode MS</vt:lpstr>
      <vt:lpstr>Lucida Handwriting</vt:lpstr>
      <vt:lpstr>Algerian</vt:lpstr>
      <vt:lpstr>Lobster</vt:lpstr>
      <vt:lpstr>Segoe Print</vt:lpstr>
      <vt:lpstr>Arial</vt:lpstr>
      <vt:lpstr>MuseoSans</vt:lpstr>
      <vt:lpstr>Calibri</vt:lpstr>
      <vt:lpstr>Times New Roman</vt:lpstr>
      <vt:lpstr>Sitka Text</vt:lpstr>
      <vt:lpstr>Sitka Small</vt:lpstr>
      <vt:lpstr>Agency FB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Cristina Viseu</cp:lastModifiedBy>
  <cp:revision>86</cp:revision>
  <dcterms:created xsi:type="dcterms:W3CDTF">2023-04-01T13:37:00Z</dcterms:created>
  <dcterms:modified xsi:type="dcterms:W3CDTF">2025-10-17T20:24:11Z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71508460CEE8419791CDF89BAA86B18E_13</vt:lpwstr>
  </property>
  <property fmtid="{D5CDD505-2E9C-101B-9397-08002B2CF9AE}" pid="3" name="KSOProductBuildVer">
    <vt:lpwstr>2070-12.2.0.22549</vt:lpwstr>
  </property>
</Properties>
</file>