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media/image3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8" r:id="rId3"/>
    <p:sldId id="317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6" r:id="rId13"/>
    <p:sldId id="305" r:id="rId14"/>
    <p:sldId id="307" r:id="rId15"/>
    <p:sldId id="308" r:id="rId16"/>
    <p:sldId id="309" r:id="rId17"/>
    <p:sldId id="310" r:id="rId18"/>
    <p:sldId id="311" r:id="rId19"/>
    <p:sldId id="312" r:id="rId20"/>
    <p:sldId id="314" r:id="rId21"/>
  </p:sldIdLst>
  <p:sldSz cx="12192000" cy="6858000"/>
  <p:notesSz cx="6858000" cy="9144000"/>
  <p:embeddedFontLst>
    <p:embeddedFont>
      <p:font typeface="Lucida Handwriting" panose="03010101010101010101" pitchFamily="66" charset="0"/>
      <p:regular r:id="rId27"/>
    </p:embeddedFont>
    <p:embeddedFont>
      <p:font typeface="Algerian" panose="04020705040A02060702" pitchFamily="82" charset="0"/>
      <p:regular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  <p:embeddedFont>
      <p:font typeface="Comic Sans MS" panose="030F0702030302020204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715C"/>
    <a:srgbClr val="1F634E"/>
    <a:srgbClr val="56735F"/>
    <a:srgbClr val="525372"/>
    <a:srgbClr val="D1B275"/>
    <a:srgbClr val="D5B981"/>
    <a:srgbClr val="517D9A"/>
    <a:srgbClr val="3B6BA6"/>
    <a:srgbClr val="15294E"/>
    <a:srgbClr val="061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0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458" y="822"/>
      </p:cViewPr>
      <p:guideLst>
        <p:guide orient="horz" pos="2115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ção da Imagem do Diapositivo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B6A-B985-4AD2-A55E-FC640BFA22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8816-EA96-4CC3-8EF0-CD7A46E06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B6A-B985-4AD2-A55E-FC640BFA22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8816-EA96-4CC3-8EF0-CD7A46E06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ly-arranged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B6A-B985-4AD2-A55E-FC640BFA22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8816-EA96-4CC3-8EF0-CD7A46E06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B6A-B985-4AD2-A55E-FC640BFA22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8816-EA96-4CC3-8EF0-CD7A46E06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B6A-B985-4AD2-A55E-FC640BFA22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8816-EA96-4CC3-8EF0-CD7A46E06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B6A-B985-4AD2-A55E-FC640BFA22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8816-EA96-4CC3-8EF0-CD7A46E06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B6A-B985-4AD2-A55E-FC640BFA22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8816-EA96-4CC3-8EF0-CD7A46E06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B6A-B985-4AD2-A55E-FC640BFA22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8816-EA96-4CC3-8EF0-CD7A46E06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B6A-B985-4AD2-A55E-FC640BFA22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8816-EA96-4CC3-8EF0-CD7A46E06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B6A-B985-4AD2-A55E-FC640BFA22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8816-EA96-4CC3-8EF0-CD7A46E06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AB6A-B985-4AD2-A55E-FC640BFA22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8816-EA96-4CC3-8EF0-CD7A46E06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45D8AB6A-B985-4AD2-A55E-FC640BFA22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BA758816-EA96-4CC3-8EF0-CD7A46E061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web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4572" r="20899" b="177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1" y="204785"/>
            <a:ext cx="3337245" cy="80334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022748" y="447783"/>
            <a:ext cx="6560191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ctr"/>
            <a:r>
              <a:rPr lang="pt-P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MUNDO PARA COIMBRA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5" y="1216404"/>
            <a:ext cx="4279379" cy="2729162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249253" y="2592416"/>
            <a:ext cx="633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sz="2800" b="1" dirty="0">
                <a:solidFill>
                  <a:srgbClr val="002060"/>
                </a:solidFill>
                <a:latin typeface="Lucida Handwriting" panose="03010101010101010101" pitchFamily="66" charset="0"/>
              </a:rPr>
              <a:t>Dia Mundial da Alimentação</a:t>
            </a:r>
            <a:endParaRPr lang="pt-PT" sz="2800" b="1" dirty="0">
              <a:solidFill>
                <a:srgbClr val="00206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57" y="3587104"/>
            <a:ext cx="5599382" cy="3227421"/>
          </a:xfrm>
          <a:prstGeom prst="rect">
            <a:avLst/>
          </a:prstGeom>
        </p:spPr>
      </p:pic>
      <p:sp>
        <p:nvSpPr>
          <p:cNvPr id="3" name="CaixaDeTexto 3"/>
          <p:cNvSpPr txBox="1"/>
          <p:nvPr/>
        </p:nvSpPr>
        <p:spPr>
          <a:xfrm>
            <a:off x="797656" y="4508593"/>
            <a:ext cx="487400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sz="6000" b="1" dirty="0">
                <a:solidFill>
                  <a:srgbClr val="002060"/>
                </a:solidFill>
                <a:latin typeface="Algerian" panose="04020705040A02060702" pitchFamily="82" charset="0"/>
              </a:rPr>
              <a:t>6º ANO</a:t>
            </a:r>
            <a:endParaRPr lang="pt-PT" sz="6000" b="1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algn="ctr"/>
            <a:r>
              <a:rPr lang="pt-PT" sz="6000" b="1" dirty="0">
                <a:solidFill>
                  <a:srgbClr val="002060"/>
                </a:solidFill>
                <a:latin typeface="Algerian" panose="04020705040A02060702" pitchFamily="82" charset="0"/>
              </a:rPr>
              <a:t>TURMA H</a:t>
            </a:r>
            <a:endParaRPr lang="pt-PT" sz="6000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5" y="133985"/>
            <a:ext cx="5513705" cy="3975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355" y="1710690"/>
            <a:ext cx="4378325" cy="171831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495" y="3333750"/>
            <a:ext cx="6961505" cy="3255010"/>
          </a:xfrm>
          <a:prstGeom prst="rect">
            <a:avLst/>
          </a:prstGeom>
        </p:spPr>
      </p:pic>
      <p:pic>
        <p:nvPicPr>
          <p:cNvPr id="10" name="Marcador de Posição de Conteúdo 9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23614" r="11176"/>
          <a:stretch>
            <a:fillRect/>
          </a:stretch>
        </p:blipFill>
        <p:spPr>
          <a:xfrm>
            <a:off x="9701530" y="953135"/>
            <a:ext cx="2490470" cy="287210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2" name="Caixa de Texto 11"/>
          <p:cNvSpPr txBox="1"/>
          <p:nvPr/>
        </p:nvSpPr>
        <p:spPr>
          <a:xfrm>
            <a:off x="6775450" y="919480"/>
            <a:ext cx="1598295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pt-PT" altLang="en-US" b="1"/>
              <a:t>INÊS SILVA</a:t>
            </a:r>
            <a:endParaRPr lang="pt-PT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170" y="0"/>
            <a:ext cx="6894195" cy="35496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3396615"/>
            <a:ext cx="6800850" cy="3461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0"/>
            <a:ext cx="6190615" cy="54235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155" y="3997325"/>
            <a:ext cx="2188845" cy="2789555"/>
          </a:xfrm>
          <a:prstGeom prst="rect">
            <a:avLst/>
          </a:prstGeom>
        </p:spPr>
      </p:pic>
      <p:sp>
        <p:nvSpPr>
          <p:cNvPr id="10" name="Caixa de Texto 9"/>
          <p:cNvSpPr txBox="1"/>
          <p:nvPr/>
        </p:nvSpPr>
        <p:spPr>
          <a:xfrm>
            <a:off x="5862955" y="5674995"/>
            <a:ext cx="1840865" cy="610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pt-PT" altLang="en-US" b="1"/>
              <a:t>JOSÉ SILVA</a:t>
            </a:r>
            <a:endParaRPr lang="pt-PT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5" y="120650"/>
            <a:ext cx="2686050" cy="390525"/>
          </a:xfrm>
          <a:prstGeom prst="rect">
            <a:avLst/>
          </a:prstGeom>
        </p:spPr>
      </p:pic>
      <p:sp>
        <p:nvSpPr>
          <p:cNvPr id="10" name="Caixa de Texto 9"/>
          <p:cNvSpPr txBox="1"/>
          <p:nvPr/>
        </p:nvSpPr>
        <p:spPr>
          <a:xfrm>
            <a:off x="7836535" y="5833745"/>
            <a:ext cx="42189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pt-PT" sz="1400" b="1"/>
              <a:t>Nota:</a:t>
            </a:r>
            <a:r>
              <a:rPr lang="en-US" altLang="pt-PT" sz="1400"/>
              <a:t> Os pierogis originais poloneses tanto podem ser doces ou salgados (carne, vegetais, etc). Estes</a:t>
            </a:r>
            <a:endParaRPr lang="en-US" altLang="pt-PT" sz="1400"/>
          </a:p>
          <a:p>
            <a:r>
              <a:rPr lang="en-US" altLang="pt-PT" sz="1400"/>
              <a:t>tamb</a:t>
            </a:r>
            <a:r>
              <a:rPr lang="en-US" altLang="en-US" sz="1400"/>
              <a:t>é</a:t>
            </a:r>
            <a:r>
              <a:rPr lang="en-US" altLang="pt-PT" sz="1400"/>
              <a:t>m podem ser servidos com ou sem molho</a:t>
            </a:r>
            <a:endParaRPr lang="pt-PT" altLang="en-US" sz="1400"/>
          </a:p>
        </p:txBody>
      </p:sp>
      <p:sp>
        <p:nvSpPr>
          <p:cNvPr id="11" name="Caixa de Texto 10"/>
          <p:cNvSpPr txBox="1"/>
          <p:nvPr/>
        </p:nvSpPr>
        <p:spPr>
          <a:xfrm>
            <a:off x="5230495" y="6107430"/>
            <a:ext cx="222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b="1"/>
              <a:t>MARGARIDA DIAS</a:t>
            </a:r>
            <a:endParaRPr lang="pt-PT" altLang="en-US" b="1"/>
          </a:p>
        </p:txBody>
      </p:sp>
      <p:sp>
        <p:nvSpPr>
          <p:cNvPr id="12" name="Caixa de Texto 11"/>
          <p:cNvSpPr txBox="1"/>
          <p:nvPr/>
        </p:nvSpPr>
        <p:spPr>
          <a:xfrm>
            <a:off x="7259320" y="511175"/>
            <a:ext cx="4796155" cy="18929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pt-PT" sz="1400" b="1" u="sng"/>
              <a:t>Recheio:</a:t>
            </a:r>
            <a:endParaRPr lang="en-US" altLang="pt-PT" sz="1400"/>
          </a:p>
          <a:p>
            <a:r>
              <a:rPr lang="en-US" altLang="pt-PT" sz="1400"/>
              <a:t>1. Cozinhe as batatas, escorra e junte o queijo branco polon</a:t>
            </a:r>
            <a:r>
              <a:rPr lang="en-US" altLang="en-US" sz="1400"/>
              <a:t>ê</a:t>
            </a:r>
            <a:r>
              <a:rPr lang="en-US" altLang="pt-PT" sz="1400"/>
              <a:t>s (como</a:t>
            </a:r>
            <a:endParaRPr lang="en-US" altLang="pt-PT" sz="1400"/>
          </a:p>
          <a:p>
            <a:r>
              <a:rPr lang="en-US" altLang="pt-PT" sz="1400"/>
              <a:t>substitui</a:t>
            </a:r>
            <a:r>
              <a:rPr lang="en-US" altLang="en-US" sz="1400"/>
              <a:t>ç</a:t>
            </a:r>
            <a:r>
              <a:rPr lang="en-US" altLang="en-US" sz="1400"/>
              <a:t>ã</a:t>
            </a:r>
            <a:r>
              <a:rPr lang="en-US" altLang="pt-PT" sz="1400"/>
              <a:t>o pode ser utilizada ricota)</a:t>
            </a:r>
            <a:endParaRPr lang="en-US" altLang="pt-PT" sz="1400"/>
          </a:p>
          <a:p>
            <a:r>
              <a:rPr lang="en-US" altLang="pt-PT" sz="1400"/>
              <a:t>2. Tempere (o recheio tradicional </a:t>
            </a:r>
            <a:r>
              <a:rPr lang="en-US" altLang="en-US" sz="1400"/>
              <a:t>é</a:t>
            </a:r>
            <a:r>
              <a:rPr lang="en-US" altLang="pt-PT" sz="1400"/>
              <a:t> bem temperado, ent</a:t>
            </a:r>
            <a:r>
              <a:rPr lang="en-US" altLang="en-US" sz="1400"/>
              <a:t>ã</a:t>
            </a:r>
            <a:r>
              <a:rPr lang="en-US" altLang="pt-PT" sz="1400"/>
              <a:t>o experimente e</a:t>
            </a:r>
            <a:endParaRPr lang="en-US" altLang="pt-PT" sz="1400"/>
          </a:p>
          <a:p>
            <a:r>
              <a:rPr lang="en-US" altLang="pt-PT" sz="1400"/>
              <a:t>ajuste ao seu gosto.)</a:t>
            </a:r>
            <a:endParaRPr lang="en-US" altLang="pt-PT" sz="1400"/>
          </a:p>
          <a:p>
            <a:r>
              <a:rPr lang="en-US" altLang="pt-PT" sz="1400"/>
              <a:t>3. Misture bem at</a:t>
            </a:r>
            <a:r>
              <a:rPr lang="en-US" altLang="en-US" sz="1400"/>
              <a:t>é</a:t>
            </a:r>
            <a:r>
              <a:rPr lang="en-US" altLang="pt-PT" sz="1400"/>
              <a:t> ficar uma massa homog</a:t>
            </a:r>
            <a:r>
              <a:rPr lang="en-US" altLang="en-US" sz="1400"/>
              <a:t>é</a:t>
            </a:r>
            <a:r>
              <a:rPr lang="en-US" altLang="pt-PT" sz="1400"/>
              <a:t>nea e firme, f</a:t>
            </a:r>
            <a:r>
              <a:rPr lang="en-US" altLang="en-US" sz="1400"/>
              <a:t>á</a:t>
            </a:r>
            <a:r>
              <a:rPr lang="en-US" altLang="pt-PT" sz="1400"/>
              <a:t>cil de moldar.</a:t>
            </a:r>
            <a:endParaRPr lang="pt-PT" altLang="en-US" sz="1400"/>
          </a:p>
        </p:txBody>
      </p:sp>
      <p:sp>
        <p:nvSpPr>
          <p:cNvPr id="13" name="Caixa de Texto 12"/>
          <p:cNvSpPr txBox="1"/>
          <p:nvPr/>
        </p:nvSpPr>
        <p:spPr>
          <a:xfrm>
            <a:off x="7259320" y="2404110"/>
            <a:ext cx="4933315" cy="22510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pt-PT" sz="1400" b="1" u="sng"/>
              <a:t>Massa:</a:t>
            </a:r>
            <a:endParaRPr lang="en-US" altLang="pt-PT" sz="1400" b="1" u="sng"/>
          </a:p>
          <a:p>
            <a:r>
              <a:rPr lang="en-US" altLang="pt-PT" sz="1400"/>
              <a:t>1. Numa tigela grande, misture a farinha com o sal.</a:t>
            </a:r>
            <a:endParaRPr lang="en-US" altLang="pt-PT" sz="1400"/>
          </a:p>
          <a:p>
            <a:r>
              <a:rPr lang="en-US" altLang="pt-PT" sz="1400"/>
              <a:t>2. Adicione o ovo e o </a:t>
            </a:r>
            <a:r>
              <a:rPr lang="en-US" altLang="en-US" sz="1400"/>
              <a:t>ó</a:t>
            </a:r>
            <a:r>
              <a:rPr lang="en-US" altLang="pt-PT" sz="1400"/>
              <a:t>leo e misture.</a:t>
            </a:r>
            <a:endParaRPr lang="en-US" altLang="pt-PT" sz="1400"/>
          </a:p>
          <a:p>
            <a:r>
              <a:rPr lang="en-US" altLang="pt-PT" sz="1400"/>
              <a:t>3. Aos poucos, v</a:t>
            </a:r>
            <a:r>
              <a:rPr lang="en-US" altLang="en-US" sz="1400"/>
              <a:t>á</a:t>
            </a:r>
            <a:r>
              <a:rPr lang="en-US" altLang="pt-PT" sz="1400"/>
              <a:t> adicionando a </a:t>
            </a:r>
            <a:r>
              <a:rPr lang="en-US" altLang="en-US" sz="1400"/>
              <a:t>á</a:t>
            </a:r>
            <a:r>
              <a:rPr lang="en-US" altLang="pt-PT" sz="1400"/>
              <a:t>gua morna e misturando at</a:t>
            </a:r>
            <a:r>
              <a:rPr lang="en-US" altLang="en-US" sz="1400"/>
              <a:t>é</a:t>
            </a:r>
            <a:r>
              <a:rPr lang="en-US" altLang="pt-PT" sz="1400"/>
              <a:t> formar uma</a:t>
            </a:r>
            <a:endParaRPr lang="en-US" altLang="pt-PT" sz="1400"/>
          </a:p>
          <a:p>
            <a:r>
              <a:rPr lang="en-US" altLang="pt-PT" sz="1400"/>
              <a:t>massa lisa.</a:t>
            </a:r>
            <a:endParaRPr lang="en-US" altLang="pt-PT" sz="1400"/>
          </a:p>
          <a:p>
            <a:r>
              <a:rPr lang="en-US" altLang="pt-PT" sz="1400"/>
              <a:t>4. Amasse por cerca de 5–10 minutos at</a:t>
            </a:r>
            <a:r>
              <a:rPr lang="en-US" altLang="en-US" sz="1400"/>
              <a:t>é</a:t>
            </a:r>
            <a:r>
              <a:rPr lang="en-US" altLang="pt-PT" sz="1400"/>
              <a:t> ficar el</a:t>
            </a:r>
            <a:r>
              <a:rPr lang="en-US" altLang="en-US" sz="1400"/>
              <a:t>á</a:t>
            </a:r>
            <a:r>
              <a:rPr lang="en-US" altLang="pt-PT" sz="1400"/>
              <a:t>stica.</a:t>
            </a:r>
            <a:endParaRPr lang="en-US" altLang="pt-PT" sz="1400"/>
          </a:p>
          <a:p>
            <a:r>
              <a:rPr lang="en-US" altLang="pt-PT" sz="1400"/>
              <a:t>5. Cubra com um pano e deixe descansar por 30 minutos.</a:t>
            </a:r>
            <a:endParaRPr lang="en-US" altLang="pt-PT" sz="1400"/>
          </a:p>
          <a:p>
            <a:r>
              <a:rPr lang="en-US" altLang="pt-PT" sz="1400"/>
              <a:t>6. Abra a massa com um rolo at</a:t>
            </a:r>
            <a:r>
              <a:rPr lang="en-US" altLang="en-US" sz="1400"/>
              <a:t>é</a:t>
            </a:r>
            <a:r>
              <a:rPr lang="en-US" altLang="pt-PT" sz="1400"/>
              <a:t> ficar com uma espessura de 3 ou 4 mm.</a:t>
            </a:r>
            <a:endParaRPr lang="en-US" altLang="pt-PT" sz="1400"/>
          </a:p>
          <a:p>
            <a:r>
              <a:rPr lang="en-US" altLang="pt-PT" sz="1400"/>
              <a:t>7. Corte com um cortador, ou com um copo e recheie com a batata e feche</a:t>
            </a:r>
            <a:endParaRPr lang="en-US" altLang="pt-PT" sz="1400"/>
          </a:p>
          <a:p>
            <a:r>
              <a:rPr lang="en-US" altLang="pt-PT" sz="1400"/>
              <a:t>como se fosse um pastel, s</a:t>
            </a:r>
            <a:r>
              <a:rPr lang="en-US" altLang="en-US" sz="1400"/>
              <a:t>ó</a:t>
            </a:r>
            <a:r>
              <a:rPr lang="en-US" altLang="pt-PT" sz="1400"/>
              <a:t> que com os dedos.</a:t>
            </a:r>
            <a:endParaRPr lang="en-US" altLang="pt-PT" sz="1400"/>
          </a:p>
          <a:p>
            <a:r>
              <a:rPr lang="en-US" altLang="pt-PT" sz="1400"/>
              <a:t>8. Coloque numa panela e cozinhe em </a:t>
            </a:r>
            <a:r>
              <a:rPr lang="en-US" altLang="en-US" sz="1400"/>
              <a:t>á</a:t>
            </a:r>
            <a:r>
              <a:rPr lang="en-US" altLang="pt-PT" sz="1400"/>
              <a:t>gua a ferver.</a:t>
            </a:r>
            <a:endParaRPr lang="en-US" altLang="pt-PT" sz="1400"/>
          </a:p>
          <a:p>
            <a:r>
              <a:rPr lang="en-US" altLang="pt-PT" sz="1400"/>
              <a:t>9. Depois de ferver, deixe na panela por mais 3 minutos e retire.</a:t>
            </a:r>
            <a:endParaRPr lang="pt-PT" altLang="en-US" sz="1400"/>
          </a:p>
        </p:txBody>
      </p:sp>
      <p:sp>
        <p:nvSpPr>
          <p:cNvPr id="16" name="Caixa de Texto 15"/>
          <p:cNvSpPr txBox="1"/>
          <p:nvPr/>
        </p:nvSpPr>
        <p:spPr>
          <a:xfrm>
            <a:off x="5100320" y="2374265"/>
            <a:ext cx="2095500" cy="1599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pt-PT" sz="1400" b="1" u="sng"/>
              <a:t>Ingredientes (massa):</a:t>
            </a:r>
            <a:endParaRPr lang="en-US" altLang="pt-PT" sz="1400" b="1" u="sng"/>
          </a:p>
          <a:p>
            <a:r>
              <a:rPr lang="en-US" altLang="pt-PT" sz="1400"/>
              <a:t>- 1 kg de farinha de trigo</a:t>
            </a:r>
            <a:endParaRPr lang="en-US" altLang="pt-PT" sz="1400"/>
          </a:p>
          <a:p>
            <a:r>
              <a:rPr lang="en-US" altLang="pt-PT" sz="1400"/>
              <a:t>- 1 ovo</a:t>
            </a:r>
            <a:endParaRPr lang="en-US" altLang="pt-PT" sz="1400"/>
          </a:p>
          <a:p>
            <a:r>
              <a:rPr lang="en-US" altLang="pt-PT" sz="1400"/>
              <a:t>- Sal a gosto</a:t>
            </a:r>
            <a:endParaRPr lang="en-US" altLang="pt-PT" sz="1400"/>
          </a:p>
          <a:p>
            <a:r>
              <a:rPr lang="en-US" altLang="pt-PT" sz="1400"/>
              <a:t>- </a:t>
            </a:r>
            <a:r>
              <a:rPr lang="en-US" altLang="en-US" sz="1400"/>
              <a:t>Ó</a:t>
            </a:r>
            <a:r>
              <a:rPr lang="en-US" altLang="pt-PT" sz="1400"/>
              <a:t>leo</a:t>
            </a:r>
            <a:endParaRPr lang="en-US" altLang="pt-PT" sz="1400"/>
          </a:p>
          <a:p>
            <a:r>
              <a:rPr lang="en-US" altLang="pt-PT" sz="1400"/>
              <a:t>- 1 copo de </a:t>
            </a:r>
            <a:r>
              <a:rPr lang="en-US" altLang="en-US" sz="1400"/>
              <a:t>á</a:t>
            </a:r>
            <a:r>
              <a:rPr lang="en-US" altLang="pt-PT" sz="1400"/>
              <a:t>gua</a:t>
            </a:r>
            <a:endParaRPr lang="pt-PT" altLang="en-US" sz="1400"/>
          </a:p>
        </p:txBody>
      </p:sp>
      <p:sp>
        <p:nvSpPr>
          <p:cNvPr id="17" name="Caixa de Texto 16"/>
          <p:cNvSpPr txBox="1"/>
          <p:nvPr/>
        </p:nvSpPr>
        <p:spPr>
          <a:xfrm>
            <a:off x="5143500" y="4212590"/>
            <a:ext cx="240284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pt-PT" sz="1400" b="1" u="sng"/>
              <a:t>Ingredientes (recheio):</a:t>
            </a:r>
            <a:endParaRPr lang="en-US" altLang="pt-PT" sz="1400" b="1" u="sng"/>
          </a:p>
          <a:p>
            <a:r>
              <a:rPr lang="en-US" altLang="pt-PT" sz="1400"/>
              <a:t>- 1 kg de batatas</a:t>
            </a:r>
            <a:endParaRPr lang="en-US" altLang="pt-PT" sz="1400"/>
          </a:p>
          <a:p>
            <a:r>
              <a:rPr lang="en-US" altLang="pt-PT" sz="1400"/>
              <a:t>- 150g de queijo polon</a:t>
            </a:r>
            <a:r>
              <a:rPr lang="en-US" altLang="en-US" sz="1400"/>
              <a:t>ê</a:t>
            </a:r>
            <a:r>
              <a:rPr lang="en-US" altLang="pt-PT" sz="1400"/>
              <a:t>s</a:t>
            </a:r>
            <a:endParaRPr lang="en-US" altLang="pt-PT" sz="1400"/>
          </a:p>
          <a:p>
            <a:r>
              <a:rPr lang="en-US" altLang="pt-PT" sz="1400"/>
              <a:t>(ou ricota)</a:t>
            </a:r>
            <a:endParaRPr lang="en-US" altLang="pt-PT" sz="1400"/>
          </a:p>
          <a:p>
            <a:r>
              <a:rPr lang="en-US" altLang="pt-PT" sz="1400"/>
              <a:t>- Sal a gosto</a:t>
            </a:r>
            <a:endParaRPr lang="pt-PT" altLang="en-US" sz="140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85" y="675640"/>
            <a:ext cx="1619250" cy="153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870" y="139700"/>
            <a:ext cx="3863340" cy="430530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5143500" y="909955"/>
            <a:ext cx="3429000" cy="30511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 b="1" u="sng"/>
              <a:t>Ingredientes</a:t>
            </a:r>
            <a:endParaRPr lang="en-US" altLang="pt-PT" sz="1400" b="1" u="sng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pt-PT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Arroz para risotto (arb</a:t>
            </a:r>
            <a:r>
              <a:rPr lang="en-US" altLang="en-US" sz="1400"/>
              <a:t>ó</a:t>
            </a:r>
            <a:r>
              <a:rPr lang="en-US" altLang="pt-PT" sz="1400"/>
              <a:t>rio ou carnaroli)</a:t>
            </a:r>
            <a:endParaRPr lang="en-US" altLang="pt-PT" sz="14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Cogumelos variados (shiitake, portobello,</a:t>
            </a:r>
            <a:endParaRPr lang="en-US" altLang="pt-PT" sz="14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champignon, etc.)</a:t>
            </a:r>
            <a:endParaRPr lang="en-US" altLang="pt-PT" sz="14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Cebola picada</a:t>
            </a:r>
            <a:endParaRPr lang="en-US" altLang="pt-PT" sz="14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Alho picado</a:t>
            </a:r>
            <a:endParaRPr lang="en-US" altLang="pt-PT" sz="14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Azeite</a:t>
            </a:r>
            <a:endParaRPr lang="en-US" altLang="pt-PT" sz="14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Manteiga</a:t>
            </a:r>
            <a:endParaRPr lang="en-US" altLang="pt-PT" sz="14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Vinho branco seco</a:t>
            </a:r>
            <a:endParaRPr lang="en-US" altLang="pt-PT" sz="14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Caldo de legumes ou de galinha</a:t>
            </a:r>
            <a:endParaRPr lang="en-US" altLang="pt-PT" sz="14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Queijo parmes</a:t>
            </a:r>
            <a:r>
              <a:rPr lang="en-US" altLang="en-US" sz="1400"/>
              <a:t>ã</a:t>
            </a:r>
            <a:r>
              <a:rPr lang="en-US" altLang="pt-PT" sz="1400"/>
              <a:t>o ralado</a:t>
            </a:r>
            <a:endParaRPr lang="en-US" altLang="pt-PT" sz="14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Sal</a:t>
            </a:r>
            <a:endParaRPr lang="en-US" altLang="pt-PT" sz="14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Pimenta preta mo</a:t>
            </a:r>
            <a:r>
              <a:rPr lang="en-US" altLang="en-US" sz="1400"/>
              <a:t>í</a:t>
            </a:r>
            <a:r>
              <a:rPr lang="en-US" altLang="pt-PT" sz="1400"/>
              <a:t>da</a:t>
            </a:r>
            <a:endParaRPr lang="en-US" altLang="pt-PT" sz="140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Salsa fresca picada (opcional)</a:t>
            </a:r>
            <a:endParaRPr lang="pt-PT" altLang="en-US" sz="1400"/>
          </a:p>
        </p:txBody>
      </p:sp>
      <p:sp>
        <p:nvSpPr>
          <p:cNvPr id="10" name="Caixa de Texto 9"/>
          <p:cNvSpPr txBox="1"/>
          <p:nvPr/>
        </p:nvSpPr>
        <p:spPr>
          <a:xfrm>
            <a:off x="5143500" y="4300855"/>
            <a:ext cx="4839970" cy="17494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pt-PT" sz="1400" b="1" u="sng"/>
              <a:t>Como Fazer?</a:t>
            </a:r>
            <a:endParaRPr lang="en-US" altLang="pt-PT" sz="1400" b="1" u="sng"/>
          </a:p>
          <a:p>
            <a:endParaRPr lang="en-US" altLang="pt-PT" sz="1400"/>
          </a:p>
          <a:p>
            <a:r>
              <a:rPr lang="en-US" altLang="pt-PT" sz="1400"/>
              <a:t>1. Aquece o caldo e mant</a:t>
            </a:r>
            <a:r>
              <a:rPr lang="en-US" altLang="en-US" sz="1400"/>
              <a:t>é</a:t>
            </a:r>
            <a:r>
              <a:rPr lang="en-US" altLang="pt-PT" sz="1400"/>
              <a:t>m-no quente.</a:t>
            </a:r>
            <a:endParaRPr lang="en-US" altLang="pt-PT" sz="1400"/>
          </a:p>
          <a:p>
            <a:r>
              <a:rPr lang="en-US" altLang="pt-PT" sz="1400"/>
              <a:t>2. Salteia os cogumelos e reserva.</a:t>
            </a:r>
            <a:endParaRPr lang="en-US" altLang="pt-PT" sz="1400"/>
          </a:p>
          <a:p>
            <a:r>
              <a:rPr lang="en-US" altLang="pt-PT" sz="1400"/>
              <a:t>3. Refoga cebola e alho em azeite e manteiga.</a:t>
            </a:r>
            <a:endParaRPr lang="en-US" altLang="pt-PT" sz="1400"/>
          </a:p>
          <a:p>
            <a:r>
              <a:rPr lang="en-US" altLang="pt-PT" sz="1400"/>
              <a:t>4. Junta o arroz e depois o vinho branco.</a:t>
            </a:r>
            <a:endParaRPr lang="en-US" altLang="pt-PT" sz="1400"/>
          </a:p>
          <a:p>
            <a:r>
              <a:rPr lang="en-US" altLang="pt-PT" sz="1400"/>
              <a:t>5. Vai adicionando o caldo aos poucos, mexendo sempre.</a:t>
            </a:r>
            <a:endParaRPr lang="en-US" altLang="pt-PT" sz="1400"/>
          </a:p>
          <a:p>
            <a:r>
              <a:rPr lang="en-US" altLang="pt-PT" sz="1400"/>
              <a:t>6. Quando o arroz estiver cremoso, junta os cogumelos,</a:t>
            </a:r>
            <a:endParaRPr lang="en-US" altLang="pt-PT" sz="1400"/>
          </a:p>
          <a:p>
            <a:r>
              <a:rPr lang="en-US" altLang="pt-PT" sz="1400"/>
              <a:t>manteiga e parmes</a:t>
            </a:r>
            <a:r>
              <a:rPr lang="en-US" altLang="en-US" sz="1400"/>
              <a:t>ã</a:t>
            </a:r>
            <a:r>
              <a:rPr lang="en-US" altLang="pt-PT" sz="1400"/>
              <a:t>o.</a:t>
            </a:r>
            <a:endParaRPr lang="en-US" altLang="pt-PT" sz="1400"/>
          </a:p>
          <a:p>
            <a:r>
              <a:rPr lang="en-US" altLang="pt-PT" sz="1400"/>
              <a:t>7. Mistura bem e serve quente com salsa por cima.</a:t>
            </a:r>
            <a:endParaRPr lang="pt-PT" altLang="en-US" sz="140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695" y="909955"/>
            <a:ext cx="1400175" cy="8477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330" y="1856105"/>
            <a:ext cx="1276350" cy="866775"/>
          </a:xfrm>
          <a:prstGeom prst="rect">
            <a:avLst/>
          </a:prstGeom>
        </p:spPr>
      </p:pic>
      <p:sp>
        <p:nvSpPr>
          <p:cNvPr id="14" name="Caixa de Texto 13"/>
          <p:cNvSpPr txBox="1"/>
          <p:nvPr/>
        </p:nvSpPr>
        <p:spPr>
          <a:xfrm>
            <a:off x="8489950" y="3014345"/>
            <a:ext cx="3702050" cy="702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pt-PT"/>
              <a:t>O risotto de cogumelos </a:t>
            </a:r>
            <a:r>
              <a:rPr lang="en-US" altLang="en-US"/>
              <a:t>é</a:t>
            </a:r>
            <a:r>
              <a:rPr lang="en-US" altLang="pt-PT"/>
              <a:t> um prato tradicional da culin</a:t>
            </a:r>
            <a:r>
              <a:rPr lang="en-US" altLang="en-US"/>
              <a:t>á</a:t>
            </a:r>
            <a:r>
              <a:rPr lang="en-US" altLang="pt-PT"/>
              <a:t>ria italiana, origin</a:t>
            </a:r>
            <a:r>
              <a:rPr lang="en-US" altLang="en-US"/>
              <a:t>á</a:t>
            </a:r>
            <a:r>
              <a:rPr lang="en-US" altLang="pt-PT"/>
              <a:t>rio do norte de</a:t>
            </a:r>
            <a:r>
              <a:rPr lang="pt-PT" altLang="en-US"/>
              <a:t> </a:t>
            </a:r>
            <a:r>
              <a:rPr lang="en-US" altLang="pt-PT"/>
              <a:t>It</a:t>
            </a:r>
            <a:r>
              <a:rPr lang="en-US" altLang="en-US"/>
              <a:t>á</a:t>
            </a:r>
            <a:r>
              <a:rPr lang="en-US" altLang="pt-PT"/>
              <a:t>lia, especialmente da regi</a:t>
            </a:r>
            <a:r>
              <a:rPr lang="en-US" altLang="en-US"/>
              <a:t>ã</a:t>
            </a:r>
            <a:r>
              <a:rPr lang="en-US" altLang="pt-PT"/>
              <a:t>o da Lombardia e do Piemonte.</a:t>
            </a:r>
            <a:endParaRPr lang="pt-PT" altLang="en-US"/>
          </a:p>
        </p:txBody>
      </p:sp>
      <p:sp>
        <p:nvSpPr>
          <p:cNvPr id="15" name="Caixa de Texto 14"/>
          <p:cNvSpPr txBox="1"/>
          <p:nvPr/>
        </p:nvSpPr>
        <p:spPr>
          <a:xfrm rot="20040000">
            <a:off x="9948545" y="5245735"/>
            <a:ext cx="2573020" cy="4337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pt-PT"/>
              <a:t>Maria Eduarda Lopes</a:t>
            </a:r>
            <a:endParaRPr lang="pt-PT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" y="193358"/>
            <a:ext cx="515089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740" y="193675"/>
            <a:ext cx="7668260" cy="5530850"/>
          </a:xfrm>
          <a:prstGeom prst="rect">
            <a:avLst/>
          </a:prstGeom>
        </p:spPr>
      </p:pic>
      <p:sp>
        <p:nvSpPr>
          <p:cNvPr id="4" name="Caixa de Texto 3"/>
          <p:cNvSpPr txBox="1"/>
          <p:nvPr/>
        </p:nvSpPr>
        <p:spPr>
          <a:xfrm>
            <a:off x="7531100" y="6120765"/>
            <a:ext cx="2460625" cy="453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pt-PT" altLang="en-US" b="1"/>
              <a:t>MARIA RODRIGUES</a:t>
            </a:r>
            <a:endParaRPr lang="pt-PT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630" y="222885"/>
            <a:ext cx="8040370" cy="5881370"/>
          </a:xfrm>
          <a:prstGeom prst="rect">
            <a:avLst/>
          </a:prstGeom>
        </p:spPr>
      </p:pic>
      <p:sp>
        <p:nvSpPr>
          <p:cNvPr id="4" name="Caixa de Texto 3"/>
          <p:cNvSpPr txBox="1"/>
          <p:nvPr/>
        </p:nvSpPr>
        <p:spPr>
          <a:xfrm>
            <a:off x="9173845" y="5489575"/>
            <a:ext cx="30181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pt-PT"/>
              <a:t>Trabalho elaborado por:</a:t>
            </a:r>
            <a:endParaRPr lang="en-US" altLang="pt-PT"/>
          </a:p>
          <a:p>
            <a:endParaRPr lang="en-US" altLang="pt-PT"/>
          </a:p>
          <a:p>
            <a:r>
              <a:rPr lang="en-US" altLang="pt-PT"/>
              <a:t>Marta Coimbra 6</a:t>
            </a:r>
            <a:r>
              <a:rPr lang="en-US" altLang="en-US"/>
              <a:t>º</a:t>
            </a:r>
            <a:r>
              <a:rPr lang="en-US" altLang="pt-PT"/>
              <a:t>H n.</a:t>
            </a:r>
            <a:r>
              <a:rPr lang="en-US" altLang="en-US"/>
              <a:t>º</a:t>
            </a:r>
            <a:r>
              <a:rPr lang="en-US" altLang="pt-PT"/>
              <a:t> 23</a:t>
            </a:r>
            <a:endParaRPr lang="en-US" altLang="pt-PT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6613525" y="234315"/>
            <a:ext cx="3523615" cy="610235"/>
          </a:xfrm>
          <a:prstGeom prst="rect">
            <a:avLst/>
          </a:prstGeom>
        </p:spPr>
        <p:txBody>
          <a:bodyPr>
            <a:noAutofit/>
          </a:bodyPr>
          <a:p>
            <a:pPr fontAlgn="base"/>
            <a:r>
              <a:rPr lang="en-US" altLang="zh-CN" sz="2800" b="1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Paella Valenciana</a:t>
            </a:r>
            <a:endParaRPr lang="en-US" altLang="zh-CN" sz="2800" b="1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5118100" y="135255"/>
            <a:ext cx="1848485" cy="490220"/>
          </a:xfrm>
          <a:prstGeom prst="rect">
            <a:avLst/>
          </a:prstGeom>
        </p:spPr>
        <p:txBody>
          <a:bodyPr>
            <a:no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i="0">
                <a:solidFill>
                  <a:srgbClr val="424242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</a:rPr>
              <a:t>Tem origem de Espanha</a:t>
            </a:r>
            <a:endParaRPr lang="en-US" altLang="zh-CN" sz="1400" b="1" i="0">
              <a:solidFill>
                <a:srgbClr val="424242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</a:endParaRPr>
          </a:p>
        </p:txBody>
      </p:sp>
      <p:sp>
        <p:nvSpPr>
          <p:cNvPr id="5" name="Caixa de Texto 4"/>
          <p:cNvSpPr txBox="1"/>
          <p:nvPr/>
        </p:nvSpPr>
        <p:spPr>
          <a:xfrm>
            <a:off x="10431780" y="234315"/>
            <a:ext cx="1728470" cy="583565"/>
          </a:xfrm>
          <a:prstGeom prst="rect">
            <a:avLst/>
          </a:prstGeom>
        </p:spPr>
        <p:txBody>
          <a:bodyPr wrap="square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i="0">
                <a:solidFill>
                  <a:srgbClr val="000000"/>
                </a:solidFill>
                <a:latin typeface="Nunito"/>
                <a:ea typeface="Nunito"/>
              </a:rPr>
              <a:t>Matilde Santos</a:t>
            </a:r>
            <a:endParaRPr lang="en-US" altLang="zh-CN" sz="1600" b="1" i="0">
              <a:solidFill>
                <a:srgbClr val="000000"/>
              </a:solidFill>
              <a:latin typeface="Nunito"/>
              <a:ea typeface="Nunito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i="0">
                <a:solidFill>
                  <a:srgbClr val="000000"/>
                </a:solidFill>
                <a:latin typeface="Nunito"/>
                <a:ea typeface="Nunito"/>
              </a:rPr>
              <a:t>6°H n°24</a:t>
            </a:r>
            <a:endParaRPr lang="en-US" altLang="zh-CN" sz="1600" b="1" i="0">
              <a:solidFill>
                <a:srgbClr val="000000"/>
              </a:solidFill>
              <a:latin typeface="Nunito"/>
              <a:ea typeface="Nunito"/>
            </a:endParaRPr>
          </a:p>
        </p:txBody>
      </p:sp>
      <p:sp>
        <p:nvSpPr>
          <p:cNvPr id="10" name="Caixa de Texto 9"/>
          <p:cNvSpPr txBox="1"/>
          <p:nvPr/>
        </p:nvSpPr>
        <p:spPr>
          <a:xfrm>
            <a:off x="5348605" y="718820"/>
            <a:ext cx="5814060" cy="7044690"/>
          </a:xfrm>
          <a:prstGeom prst="rect">
            <a:avLst/>
          </a:prstGeom>
        </p:spPr>
        <p:txBody>
          <a:bodyPr>
            <a:no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Ingredientes (6 porções)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3 xícaras de arroz (agulhinha ou arbório) sem lavar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300 g filés de camarões médios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camarão cinza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200 g de camarões grandes inteiros (ou lagostins)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anel de lula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250 g de lulas em aneis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polvo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250 g de polvo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200 g de mexilhões (ou vôngoles ou vieiras)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300 g de peito de frango em cubos ou 8 coxinhas da asa (ou peixe, ou coelho, ou pato)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cebola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2 cebolas grandes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tomate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2 tomates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alho-poró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1 talo de alho-poró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1 pimentão vermelho para decoração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alho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8 dentes de alho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caldo de camarão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1 caldo de camarão (ou peixe)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1 envelope de tempero para paella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açafrão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1/2 colher (chá) de açafrão (indispensável)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200 g de ervilhas frescas ou congeladas (1 xícara)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Salsinha, azeite e pimenta fresca a</a:t>
            </a:r>
            <a:endParaRPr lang="en-US" altLang="zh-CN" sz="1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pic>
        <p:nvPicPr>
          <p:cNvPr id="11" name="Imagem 10"/>
          <p:cNvPicPr/>
          <p:nvPr/>
        </p:nvPicPr>
        <p:blipFill>
          <a:blip r:embed="rId2"/>
          <a:stretch>
            <a:fillRect/>
          </a:stretch>
        </p:blipFill>
        <p:spPr>
          <a:xfrm>
            <a:off x="9698990" y="844550"/>
            <a:ext cx="2493010" cy="1958340"/>
          </a:xfrm>
          <a:prstGeom prst="rect">
            <a:avLst/>
          </a:prstGeom>
        </p:spPr>
      </p:pic>
      <p:sp>
        <p:nvSpPr>
          <p:cNvPr id="12" name="Caixa de Texto 11"/>
          <p:cNvSpPr txBox="1"/>
          <p:nvPr/>
        </p:nvSpPr>
        <p:spPr>
          <a:xfrm>
            <a:off x="9658985" y="3427730"/>
            <a:ext cx="2469515" cy="1874520"/>
          </a:xfrm>
          <a:prstGeom prst="rect">
            <a:avLst/>
          </a:prstGeom>
        </p:spPr>
        <p:txBody>
          <a:bodyPr>
            <a:noAutofit/>
          </a:bodyPr>
          <a:p>
            <a:pPr algn="just" fontAlgn="base"/>
            <a:r>
              <a:rPr lang="en-US" altLang="zh-CN" sz="1400" b="1" i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Arial" panose="020B0604020202020204"/>
              </a:rPr>
              <a:t>Sabiam que a paella valenciana é feita originalmente com arroz, pimentões, açafrão, frango, carne de porco, linguiça, frutos do mar, vagens, coelho, azeite, cebola, alho, dentre outros ingredientes e a paella marinera é uma versão que acrescenta peixes, lagosta e mexilhões à base de arroz.</a:t>
            </a:r>
            <a:endParaRPr lang="en-US" altLang="zh-CN" sz="1400" b="1" i="0">
              <a:solidFill>
                <a:schemeClr val="accent6">
                  <a:lumMod val="50000"/>
                </a:schemeClr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5789295" y="184785"/>
            <a:ext cx="18034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pt-PT" sz="2800" b="1">
                <a:solidFill>
                  <a:srgbClr val="FF0000"/>
                </a:solidFill>
              </a:rPr>
              <a:t>VATAP</a:t>
            </a:r>
            <a:r>
              <a:rPr lang="" altLang="en-US" sz="2800" b="1">
                <a:solidFill>
                  <a:srgbClr val="FF0000"/>
                </a:solidFill>
              </a:rPr>
              <a:t>Á</a:t>
            </a:r>
            <a:r>
              <a:rPr lang="pt-PT" sz="2800" b="1">
                <a:solidFill>
                  <a:srgbClr val="FF0000"/>
                </a:solidFill>
              </a:rPr>
              <a:t> - </a:t>
            </a:r>
            <a:endParaRPr lang="pt-PT" sz="2800" b="1">
              <a:solidFill>
                <a:srgbClr val="FF0000"/>
              </a:solidFill>
            </a:endParaRPr>
          </a:p>
        </p:txBody>
      </p:sp>
      <p:sp>
        <p:nvSpPr>
          <p:cNvPr id="3" name="Caixa de Texto 2"/>
          <p:cNvSpPr txBox="1"/>
          <p:nvPr/>
        </p:nvSpPr>
        <p:spPr>
          <a:xfrm>
            <a:off x="7541895" y="276225"/>
            <a:ext cx="45866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pt-PT" sz="2000" b="1">
                <a:solidFill>
                  <a:srgbClr val="FF0000"/>
                </a:solidFill>
              </a:rPr>
              <a:t>O Vatap</a:t>
            </a:r>
            <a:r>
              <a:rPr lang="en-US" altLang="en-US" sz="2000" b="1">
                <a:solidFill>
                  <a:srgbClr val="FF0000"/>
                </a:solidFill>
              </a:rPr>
              <a:t>á</a:t>
            </a:r>
            <a:r>
              <a:rPr lang="en-US" altLang="pt-PT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é</a:t>
            </a:r>
            <a:r>
              <a:rPr lang="en-US" altLang="pt-PT" sz="2000" b="1">
                <a:solidFill>
                  <a:srgbClr val="FF0000"/>
                </a:solidFill>
              </a:rPr>
              <a:t> um prato BRASILEIRO!!!!</a:t>
            </a:r>
            <a:endParaRPr lang="en-US" altLang="pt-PT" sz="2000" b="1">
              <a:solidFill>
                <a:srgbClr val="FF0000"/>
              </a:solidFill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5262880" y="935990"/>
            <a:ext cx="232981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pt-PT" sz="1400" b="1"/>
              <a:t>INGREDIENTES:</a:t>
            </a:r>
            <a:endParaRPr lang="en-US" altLang="pt-PT" sz="1400" b="1"/>
          </a:p>
          <a:p>
            <a:endParaRPr lang="en-US" altLang="pt-PT" sz="1400"/>
          </a:p>
          <a:p>
            <a:r>
              <a:rPr lang="en-US" altLang="pt-PT" sz="1400"/>
              <a:t>P</a:t>
            </a:r>
            <a:r>
              <a:rPr lang="en-US" altLang="en-US" sz="1400"/>
              <a:t>ã</a:t>
            </a:r>
            <a:r>
              <a:rPr lang="en-US" altLang="pt-PT" sz="1400"/>
              <a:t>o ou farinha de trigo</a:t>
            </a:r>
            <a:endParaRPr lang="en-US" altLang="pt-PT" sz="1400"/>
          </a:p>
          <a:p>
            <a:r>
              <a:rPr lang="en-US" altLang="pt-PT" sz="1400"/>
              <a:t>Amendoim ou castanha de caju</a:t>
            </a:r>
            <a:endParaRPr lang="en-US" altLang="pt-PT" sz="1400"/>
          </a:p>
          <a:p>
            <a:r>
              <a:rPr lang="en-US" altLang="pt-PT" sz="1400"/>
              <a:t>Leite de coco</a:t>
            </a:r>
            <a:endParaRPr lang="en-US" altLang="pt-PT" sz="1400"/>
          </a:p>
          <a:p>
            <a:r>
              <a:rPr lang="en-US" altLang="pt-PT" sz="1400"/>
              <a:t>Camar</a:t>
            </a:r>
            <a:r>
              <a:rPr lang="en-US" altLang="en-US" sz="1400"/>
              <a:t>ã</a:t>
            </a:r>
            <a:r>
              <a:rPr lang="en-US" altLang="pt-PT" sz="1400"/>
              <a:t>o</a:t>
            </a:r>
            <a:endParaRPr lang="en-US" altLang="pt-PT" sz="1400"/>
          </a:p>
          <a:p>
            <a:r>
              <a:rPr lang="en-US" altLang="pt-PT" sz="1400"/>
              <a:t>Cebola e alho</a:t>
            </a:r>
            <a:endParaRPr lang="en-US" altLang="pt-PT" sz="1400"/>
          </a:p>
          <a:p>
            <a:r>
              <a:rPr lang="en-US" altLang="pt-PT" sz="1400"/>
              <a:t>Pimento picado</a:t>
            </a:r>
            <a:endParaRPr lang="en-US" altLang="pt-PT" sz="1400"/>
          </a:p>
          <a:p>
            <a:r>
              <a:rPr lang="en-US" altLang="pt-PT" sz="1400"/>
              <a:t>Coentro e/ou salsinha</a:t>
            </a:r>
            <a:endParaRPr lang="en-US" altLang="pt-PT" sz="1400"/>
          </a:p>
          <a:p>
            <a:r>
              <a:rPr lang="en-US" altLang="pt-PT" sz="1400"/>
              <a:t>Azeite</a:t>
            </a:r>
            <a:endParaRPr lang="en-US" altLang="pt-PT" sz="1400"/>
          </a:p>
          <a:p>
            <a:r>
              <a:rPr lang="en-US" altLang="pt-PT" sz="1400"/>
              <a:t>Sal e pimenta a gosto</a:t>
            </a:r>
            <a:endParaRPr lang="pt-PT" altLang="en-US" sz="1400"/>
          </a:p>
        </p:txBody>
      </p:sp>
      <p:sp>
        <p:nvSpPr>
          <p:cNvPr id="5" name="Caixa de Texto 4"/>
          <p:cNvSpPr txBox="1"/>
          <p:nvPr/>
        </p:nvSpPr>
        <p:spPr>
          <a:xfrm>
            <a:off x="5262880" y="3750310"/>
            <a:ext cx="676465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pt-PT" sz="1400" b="1" u="sng"/>
              <a:t>MODO DE PREPARA</a:t>
            </a:r>
            <a:r>
              <a:rPr lang="" altLang="en-US" sz="1400" b="1" u="sng"/>
              <a:t>ÇÃ</a:t>
            </a:r>
            <a:r>
              <a:rPr lang="en-US" altLang="pt-PT" sz="1400" b="1" u="sng"/>
              <a:t>O:</a:t>
            </a:r>
            <a:endParaRPr lang="en-US" altLang="pt-PT" sz="1400" b="1" u="sng"/>
          </a:p>
          <a:p>
            <a:endParaRPr lang="en-US" altLang="pt-PT" sz="1400"/>
          </a:p>
          <a:p>
            <a:r>
              <a:rPr lang="en-US" altLang="pt-PT" sz="1400" b="1" u="sng"/>
              <a:t>Preparar o P</a:t>
            </a:r>
            <a:r>
              <a:rPr lang="en-US" altLang="en-US" sz="1400" b="1" u="sng"/>
              <a:t>ã</a:t>
            </a:r>
            <a:r>
              <a:rPr lang="en-US" altLang="pt-PT" sz="1400" b="1" u="sng"/>
              <a:t>o: </a:t>
            </a:r>
            <a:r>
              <a:rPr lang="en-US" altLang="pt-PT" sz="1400"/>
              <a:t>Retire as cascas do p</a:t>
            </a:r>
            <a:r>
              <a:rPr lang="en-US" altLang="en-US" sz="1400"/>
              <a:t>ã</a:t>
            </a:r>
            <a:r>
              <a:rPr lang="en-US" altLang="pt-PT" sz="1400"/>
              <a:t>o e coloque em uma tigela com o</a:t>
            </a:r>
            <a:endParaRPr lang="en-US" altLang="pt-PT" sz="1400"/>
          </a:p>
          <a:p>
            <a:r>
              <a:rPr lang="en-US" altLang="pt-PT" sz="1400"/>
              <a:t>leite de coco. Deixe de molho por cerca de 10 minutos.</a:t>
            </a:r>
            <a:endParaRPr lang="en-US" altLang="pt-PT" sz="1400"/>
          </a:p>
          <a:p>
            <a:r>
              <a:rPr lang="en-US" altLang="pt-PT" sz="1400"/>
              <a:t>Misturar os ingredientes: No liquidificador, coloque o p</a:t>
            </a:r>
            <a:r>
              <a:rPr lang="en-US" altLang="en-US" sz="1400"/>
              <a:t>ã</a:t>
            </a:r>
            <a:r>
              <a:rPr lang="en-US" altLang="pt-PT" sz="1400"/>
              <a:t>o amolecido,</a:t>
            </a:r>
            <a:endParaRPr lang="en-US" altLang="pt-PT" sz="1400"/>
          </a:p>
          <a:p>
            <a:r>
              <a:rPr lang="en-US" altLang="pt-PT" sz="1400"/>
              <a:t>o amendoim, a cebola, o alho e tempere com sal e pimenta. Misture</a:t>
            </a:r>
            <a:endParaRPr lang="en-US" altLang="pt-PT" sz="1400"/>
          </a:p>
          <a:p>
            <a:r>
              <a:rPr lang="en-US" altLang="pt-PT" sz="1400"/>
              <a:t>tudo at</a:t>
            </a:r>
            <a:r>
              <a:rPr lang="en-US" altLang="en-US" sz="1400"/>
              <a:t>é</a:t>
            </a:r>
            <a:r>
              <a:rPr lang="en-US" altLang="pt-PT" sz="1400"/>
              <a:t> obter uma mistura uniforme.</a:t>
            </a:r>
            <a:endParaRPr lang="en-US" altLang="pt-PT" sz="1400"/>
          </a:p>
          <a:p>
            <a:r>
              <a:rPr lang="en-US" altLang="pt-PT" sz="1400" b="1" u="sng"/>
              <a:t>Adicionar o Azeite:</a:t>
            </a:r>
            <a:r>
              <a:rPr lang="en-US" altLang="pt-PT" sz="1400"/>
              <a:t> Em uma panela, aque</a:t>
            </a:r>
            <a:r>
              <a:rPr lang="" altLang="en-US" sz="1400"/>
              <a:t>ç</a:t>
            </a:r>
            <a:r>
              <a:rPr lang="en-US" altLang="pt-PT" sz="1400"/>
              <a:t>a o azeite e adicione a</a:t>
            </a:r>
            <a:endParaRPr lang="en-US" altLang="pt-PT" sz="1400"/>
          </a:p>
          <a:p>
            <a:r>
              <a:rPr lang="en-US" altLang="pt-PT" sz="1400"/>
              <a:t>mistura batida. Cozinhe em fogo baixo, a mexer sempre, at</a:t>
            </a:r>
            <a:r>
              <a:rPr lang="en-US" altLang="en-US" sz="1400"/>
              <a:t>é</a:t>
            </a:r>
            <a:r>
              <a:rPr lang="en-US" altLang="pt-PT" sz="1400"/>
              <a:t> que o vatap</a:t>
            </a:r>
            <a:r>
              <a:rPr lang="en-US" altLang="en-US" sz="1400"/>
              <a:t>á</a:t>
            </a:r>
            <a:endParaRPr lang="en-US" altLang="en-US" sz="1400"/>
          </a:p>
          <a:p>
            <a:r>
              <a:rPr lang="en-US" altLang="pt-PT" sz="1400"/>
              <a:t>engrosse.</a:t>
            </a:r>
            <a:endParaRPr lang="en-US" altLang="pt-PT" sz="1400"/>
          </a:p>
          <a:p>
            <a:r>
              <a:rPr lang="en-US" altLang="pt-PT" sz="1400"/>
              <a:t>Finalizar: Adicione o coentro picado ao final do cozimento e sirva quente</a:t>
            </a:r>
            <a:endParaRPr lang="en-US" altLang="pt-PT" sz="1400"/>
          </a:p>
          <a:p>
            <a:r>
              <a:rPr lang="en-US" altLang="pt-PT" sz="1400"/>
              <a:t>com arroz branco</a:t>
            </a:r>
            <a:endParaRPr lang="pt-PT" altLang="en-US" sz="140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930" y="1116965"/>
            <a:ext cx="2962275" cy="1819275"/>
          </a:xfrm>
          <a:prstGeom prst="rect">
            <a:avLst/>
          </a:prstGeom>
        </p:spPr>
      </p:pic>
      <p:sp>
        <p:nvSpPr>
          <p:cNvPr id="7" name="Caixa de Texto 6"/>
          <p:cNvSpPr txBox="1"/>
          <p:nvPr/>
        </p:nvSpPr>
        <p:spPr>
          <a:xfrm>
            <a:off x="9202420" y="3218180"/>
            <a:ext cx="2443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pt-PT" b="1"/>
              <a:t>Sarah Madureira</a:t>
            </a:r>
            <a:endParaRPr lang="en-US" altLang="pt-PT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7063105" y="125095"/>
            <a:ext cx="3403600" cy="902335"/>
          </a:xfrm>
          <a:prstGeom prst="rect">
            <a:avLst/>
          </a:prstGeom>
        </p:spPr>
        <p:txBody>
          <a:bodyPr wrap="square">
            <a:no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i="0">
                <a:solidFill>
                  <a:srgbClr val="002060"/>
                </a:solidFill>
                <a:latin typeface="Comic Sans MS" panose="030F0702030302020204"/>
                <a:ea typeface="Comic Sans MS" panose="030F0702030302020204"/>
              </a:rPr>
              <a:t>Tortilha de batata </a:t>
            </a:r>
            <a:endParaRPr lang="en-US" altLang="zh-CN" sz="2400" b="1" i="0">
              <a:solidFill>
                <a:srgbClr val="002060"/>
              </a:solidFill>
              <a:latin typeface="Comic Sans MS" panose="030F0702030302020204"/>
              <a:ea typeface="Comic Sans MS" panose="030F07020303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altLang="en-US" sz="2400" b="1" i="0">
                <a:solidFill>
                  <a:srgbClr val="002060"/>
                </a:solidFill>
                <a:latin typeface="Comic Sans MS" panose="030F0702030302020204"/>
                <a:ea typeface="Comic Sans MS" panose="030F0702030302020204"/>
              </a:rPr>
              <a:t>E</a:t>
            </a:r>
            <a:r>
              <a:rPr lang="en-US" altLang="zh-CN" sz="2400" b="1" i="0">
                <a:solidFill>
                  <a:srgbClr val="002060"/>
                </a:solidFill>
                <a:latin typeface="Comic Sans MS" panose="030F0702030302020204"/>
                <a:ea typeface="Comic Sans MS" panose="030F0702030302020204"/>
              </a:rPr>
              <a:t>spanha</a:t>
            </a:r>
            <a:endParaRPr lang="en-US" altLang="zh-CN" sz="2400" b="1" i="0">
              <a:solidFill>
                <a:srgbClr val="002060"/>
              </a:solidFill>
              <a:latin typeface="Comic Sans MS" panose="030F0702030302020204"/>
              <a:ea typeface="Comic Sans MS" panose="030F0702030302020204"/>
            </a:endParaRPr>
          </a:p>
        </p:txBody>
      </p:sp>
      <p:graphicFrame>
        <p:nvGraphicFramePr>
          <p:cNvPr id="3" name="Tabela 2"/>
          <p:cNvGraphicFramePr/>
          <p:nvPr>
            <p:custDataLst>
              <p:tags r:id="rId2"/>
            </p:custDataLst>
          </p:nvPr>
        </p:nvGraphicFramePr>
        <p:xfrm>
          <a:off x="5143500" y="1156335"/>
          <a:ext cx="1855470" cy="5012055"/>
        </p:xfrm>
        <a:graphic>
          <a:graphicData uri="http://schemas.openxmlformats.org/drawingml/2006/table">
            <a:tbl>
              <a:tblPr/>
              <a:tblGrid>
                <a:gridCol w="1855470"/>
              </a:tblGrid>
              <a:tr h="474980">
                <a:tc>
                  <a:txBody>
                    <a:bodyPr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5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600 g batata</a:t>
                      </a:r>
                      <a:endParaRPr lang="en-US" altLang="zh-CN" sz="15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5795">
                <a:tc>
                  <a:txBody>
                    <a:bodyPr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5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1 cebola roxa</a:t>
                      </a:r>
                      <a:endParaRPr lang="en-US" altLang="zh-CN" sz="15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210">
                <a:tc>
                  <a:txBody>
                    <a:bodyPr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5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4 dentes de alho</a:t>
                      </a:r>
                      <a:endParaRPr lang="en-US" altLang="zh-CN" sz="15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210">
                <a:tc>
                  <a:txBody>
                    <a:bodyPr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5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100 g chouriço</a:t>
                      </a:r>
                      <a:endParaRPr lang="en-US" altLang="zh-CN" sz="15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980">
                <a:tc>
                  <a:txBody>
                    <a:bodyPr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5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6 ovos</a:t>
                      </a:r>
                      <a:endParaRPr lang="en-US" altLang="zh-CN" sz="15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710">
                <a:tc>
                  <a:txBody>
                    <a:bodyPr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5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sal q.b.</a:t>
                      </a:r>
                      <a:endParaRPr lang="en-US" altLang="zh-CN" sz="15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615">
                <a:tc>
                  <a:txBody>
                    <a:bodyPr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5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Pimenta q.b.</a:t>
                      </a:r>
                      <a:endParaRPr lang="en-US" altLang="zh-CN" sz="15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710">
                <a:tc>
                  <a:txBody>
                    <a:bodyPr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5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Tomilho q.b.</a:t>
                      </a:r>
                      <a:endParaRPr lang="en-US" altLang="zh-CN" sz="15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845">
                <a:tc>
                  <a:txBody>
                    <a:bodyPr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5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1 queijo mozzarella</a:t>
                      </a:r>
                      <a:endParaRPr lang="en-US" altLang="zh-CN" sz="15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/>
          <p:nvPr>
            <p:custDataLst>
              <p:tags r:id="rId3"/>
            </p:custDataLst>
          </p:nvPr>
        </p:nvGraphicFramePr>
        <p:xfrm>
          <a:off x="7303770" y="974090"/>
          <a:ext cx="4556125" cy="5668010"/>
        </p:xfrm>
        <a:graphic>
          <a:graphicData uri="http://schemas.openxmlformats.org/drawingml/2006/table">
            <a:tbl>
              <a:tblPr/>
              <a:tblGrid>
                <a:gridCol w="4556125"/>
              </a:tblGrid>
              <a:tr h="967105">
                <a:tc>
                  <a:txBody>
                    <a:bodyPr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1.Lave as batatas em água corrente, escorra e enxugue com um pano. Descasque e corte em quartos e, depois, em cubos pequenos.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620">
                <a:tc>
                  <a:txBody>
                    <a:bodyPr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2.Descasque a cebola e os alhos e pique finamente.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4860">
                <a:tc>
                  <a:txBody>
                    <a:bodyPr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3.Coloque a cebola e os alhos numa frigideira com um fio de azeite e deixe  cozinhar, em lume médio, até a cebola ficar translúcida. 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740">
                <a:tc>
                  <a:txBody>
                    <a:bodyPr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4.Adicione a batata e o chouriço em pedaços , e deixe cozinhar até a batata ficar “cozida” no azeite. 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740">
                <a:tc>
                  <a:txBody>
                    <a:bodyPr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5.Á parte, bata os ovos juntamente com uma pitada de sal e pimenta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2345">
                <a:tc>
                  <a:txBody>
                    <a:bodyPr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6.Regue os ovos por cima da batata, cebola e chouriço. Tape a frigideira e deixe cozinhar, com lume no mínimo, até que os ovos comecem a coagular e cozam por completo.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6740">
                <a:tc>
                  <a:txBody>
                    <a:bodyPr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7.Coloque um prato com o mesmo diâmetro da abertura da frigideira por cimae volte a tortilha.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4860">
                <a:tc>
                  <a:txBody>
                    <a:bodyPr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8.Quando servir coloque um queijo mozarrella por cima da tortilha, regue com um fio de azeite e decore com folhas de tomilho.</a:t>
                      </a:r>
                      <a:endParaRPr lang="en-US" altLang="zh-CN" sz="1300" b="0" i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95567" marR="95567" marT="95567" marB="95567" anchor="t" anchorCtr="0">
                    <a:lnL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FFF2CC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Imagem 6"/>
          <p:cNvPicPr/>
          <p:nvPr/>
        </p:nvPicPr>
        <p:blipFill>
          <a:blip r:embed="rId4"/>
          <a:stretch>
            <a:fillRect/>
          </a:stretch>
        </p:blipFill>
        <p:spPr>
          <a:xfrm>
            <a:off x="5504815" y="125095"/>
            <a:ext cx="1445895" cy="1031875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5"/>
          <a:srcRect l="16170" t="15347" r="14825" b="16597"/>
          <a:stretch>
            <a:fillRect/>
          </a:stretch>
        </p:blipFill>
        <p:spPr>
          <a:xfrm>
            <a:off x="10360025" y="95885"/>
            <a:ext cx="1687195" cy="1060450"/>
          </a:xfrm>
          <a:prstGeom prst="rect">
            <a:avLst/>
          </a:prstGeom>
        </p:spPr>
      </p:pic>
      <p:sp>
        <p:nvSpPr>
          <p:cNvPr id="10" name="Caixa de Texto 9"/>
          <p:cNvSpPr txBox="1"/>
          <p:nvPr/>
        </p:nvSpPr>
        <p:spPr>
          <a:xfrm>
            <a:off x="5219065" y="6135370"/>
            <a:ext cx="1867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pt-PT" b="1"/>
              <a:t>Sofia Simoes</a:t>
            </a:r>
            <a:endParaRPr lang="en-US" altLang="pt-PT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1516380" y="298450"/>
            <a:ext cx="9907905" cy="492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pt-PT" sz="2400" b="1"/>
              <a:t>Risotto Negro - comida t</a:t>
            </a:r>
            <a:r>
              <a:rPr lang="en-US" altLang="en-US" sz="2400" b="1"/>
              <a:t>í</a:t>
            </a:r>
            <a:r>
              <a:rPr lang="en-US" altLang="pt-PT" sz="2400" b="1"/>
              <a:t>pica de Zagreb, capital da Cro</a:t>
            </a:r>
            <a:r>
              <a:rPr lang="en-US" altLang="en-US" sz="2400" b="1"/>
              <a:t>á</a:t>
            </a:r>
            <a:r>
              <a:rPr lang="en-US" altLang="pt-PT" sz="2400" b="1"/>
              <a:t>cia</a:t>
            </a:r>
            <a:endParaRPr lang="pt-PT" altLang="en-US" sz="2400" b="1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893570"/>
            <a:ext cx="2707005" cy="377063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425" y="1780540"/>
            <a:ext cx="6653530" cy="4237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555" y="0"/>
            <a:ext cx="5936615" cy="822960"/>
          </a:xfrm>
          <a:prstGeom prst="rect">
            <a:avLst/>
          </a:prstGeom>
        </p:spPr>
      </p:pic>
      <p:sp>
        <p:nvSpPr>
          <p:cNvPr id="4" name="Caixa de Texto 3"/>
          <p:cNvSpPr txBox="1"/>
          <p:nvPr/>
        </p:nvSpPr>
        <p:spPr>
          <a:xfrm>
            <a:off x="5673090" y="652780"/>
            <a:ext cx="52787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pt-PT" sz="2000" b="1"/>
              <a:t>Receita saud</a:t>
            </a:r>
            <a:r>
              <a:rPr lang="en-US" altLang="en-US" sz="2000" b="1"/>
              <a:t>á</a:t>
            </a:r>
            <a:r>
              <a:rPr lang="en-US" altLang="pt-PT" sz="2000" b="1"/>
              <a:t>vel tradicional da</a:t>
            </a:r>
            <a:r>
              <a:rPr lang="pt-PT" altLang="en-US" sz="2000" b="1"/>
              <a:t> </a:t>
            </a:r>
            <a:r>
              <a:rPr lang="en-US" altLang="pt-PT" sz="2000" b="1"/>
              <a:t>Espanha</a:t>
            </a:r>
            <a:endParaRPr lang="pt-PT" altLang="en-US" sz="2000" b="1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680" y="2410460"/>
            <a:ext cx="5076825" cy="4086225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7495540" y="1051560"/>
            <a:ext cx="4023995" cy="1735455"/>
          </a:xfrm>
          <a:prstGeom prst="rect">
            <a:avLst/>
          </a:prstGeom>
        </p:spPr>
      </p:pic>
      <p:sp>
        <p:nvSpPr>
          <p:cNvPr id="11" name="Caixa de Texto 10"/>
          <p:cNvSpPr txBox="1"/>
          <p:nvPr/>
        </p:nvSpPr>
        <p:spPr>
          <a:xfrm>
            <a:off x="9368155" y="3224530"/>
            <a:ext cx="2151380" cy="498475"/>
          </a:xfrm>
          <a:prstGeom prst="rect">
            <a:avLst/>
          </a:prstGeom>
        </p:spPr>
        <p:txBody>
          <a:bodyPr>
            <a:noAutofit/>
          </a:bodyPr>
          <a:p>
            <a:pPr marL="0" indent="0"/>
            <a:r>
              <a:rPr lang="en-US" altLang="zh-CN" b="1" i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Emmanuel Capita</a:t>
            </a:r>
            <a:endParaRPr lang="en-US" altLang="zh-CN" b="1" i="0"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030" y="2066290"/>
            <a:ext cx="2300605" cy="40519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65" y="1653540"/>
            <a:ext cx="3118485" cy="502221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715" y="294640"/>
            <a:ext cx="1264920" cy="50609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495" y="1012825"/>
            <a:ext cx="3059430" cy="4286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0425" y="127000"/>
            <a:ext cx="1914525" cy="13144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6525" y="6278880"/>
            <a:ext cx="2834640" cy="30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7015480" y="200025"/>
            <a:ext cx="34283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pt-PT" sz="2800" b="1"/>
              <a:t>Risoto de</a:t>
            </a:r>
            <a:r>
              <a:rPr lang="pt-PT" altLang="en-US" sz="2800" b="1"/>
              <a:t> </a:t>
            </a:r>
            <a:r>
              <a:rPr lang="en-US" altLang="pt-PT" sz="2800" b="1"/>
              <a:t>camar</a:t>
            </a:r>
            <a:r>
              <a:rPr lang="en-US" altLang="en-US" sz="2800" b="1"/>
              <a:t>ã</a:t>
            </a:r>
            <a:r>
              <a:rPr lang="en-US" altLang="pt-PT" sz="2800" b="1"/>
              <a:t>o</a:t>
            </a:r>
            <a:endParaRPr lang="pt-PT" altLang="en-US" sz="2800" b="1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225" y="669290"/>
            <a:ext cx="1822450" cy="1389380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7475220" y="859790"/>
            <a:ext cx="43027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pt-PT"/>
              <a:t>O risoto de camar</a:t>
            </a:r>
            <a:r>
              <a:rPr lang="en-US" altLang="en-US"/>
              <a:t>ã</a:t>
            </a:r>
            <a:r>
              <a:rPr lang="en-US" altLang="pt-PT"/>
              <a:t>o e cogumelos </a:t>
            </a:r>
            <a:r>
              <a:rPr lang="en-US" altLang="en-US"/>
              <a:t>é</a:t>
            </a:r>
            <a:r>
              <a:rPr lang="en-US" altLang="pt-PT"/>
              <a:t> uma vers</a:t>
            </a:r>
            <a:r>
              <a:rPr lang="en-US" altLang="en-US"/>
              <a:t>ã</a:t>
            </a:r>
            <a:r>
              <a:rPr lang="en-US" altLang="pt-PT"/>
              <a:t>o baseada na cozinha japonesa mas a receita </a:t>
            </a:r>
            <a:r>
              <a:rPr lang="en-US" altLang="en-US"/>
              <a:t>é</a:t>
            </a:r>
            <a:endParaRPr lang="en-US" altLang="en-US"/>
          </a:p>
          <a:p>
            <a:pPr algn="just"/>
            <a:r>
              <a:rPr lang="en-US" altLang="pt-PT"/>
              <a:t>de origem italiana.</a:t>
            </a:r>
            <a:endParaRPr lang="pt-PT" altLang="en-US"/>
          </a:p>
        </p:txBody>
      </p:sp>
      <p:sp>
        <p:nvSpPr>
          <p:cNvPr id="10" name="Caixa de Texto 9"/>
          <p:cNvSpPr txBox="1"/>
          <p:nvPr/>
        </p:nvSpPr>
        <p:spPr>
          <a:xfrm>
            <a:off x="5452110" y="2196465"/>
            <a:ext cx="2595880" cy="4355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pt-PT" sz="1400"/>
              <a:t>INGERDIENTES:</a:t>
            </a:r>
            <a:endParaRPr lang="en-US" altLang="pt-PT" sz="1400"/>
          </a:p>
          <a:p>
            <a:endParaRPr lang="en-US" altLang="pt-PT" sz="1400"/>
          </a:p>
          <a:p>
            <a:r>
              <a:rPr lang="en-US" altLang="pt-PT" sz="1400"/>
              <a:t>Camar</a:t>
            </a:r>
            <a:r>
              <a:rPr lang="en-US" altLang="en-US" sz="1400"/>
              <a:t>ã</a:t>
            </a:r>
            <a:r>
              <a:rPr lang="en-US" altLang="pt-PT" sz="1400"/>
              <a:t>o</a:t>
            </a:r>
            <a:endParaRPr lang="en-US" altLang="pt-PT" sz="1400"/>
          </a:p>
          <a:p>
            <a:endParaRPr lang="en-US" altLang="pt-PT" sz="1400"/>
          </a:p>
          <a:p>
            <a:r>
              <a:rPr lang="en-US" altLang="pt-PT" sz="1400"/>
              <a:t>Cogumelos</a:t>
            </a:r>
            <a:endParaRPr lang="en-US" altLang="pt-PT" sz="1400"/>
          </a:p>
          <a:p>
            <a:endParaRPr lang="en-US" altLang="pt-PT" sz="1400"/>
          </a:p>
          <a:p>
            <a:r>
              <a:rPr lang="en-US" altLang="pt-PT" sz="1400"/>
              <a:t>Alho picado</a:t>
            </a:r>
            <a:endParaRPr lang="en-US" altLang="pt-PT" sz="1400"/>
          </a:p>
          <a:p>
            <a:endParaRPr lang="en-US" altLang="pt-PT" sz="1400"/>
          </a:p>
          <a:p>
            <a:r>
              <a:rPr lang="en-US" altLang="pt-PT" sz="1400"/>
              <a:t>Cebola picada</a:t>
            </a:r>
            <a:endParaRPr lang="en-US" altLang="pt-PT" sz="1400"/>
          </a:p>
          <a:p>
            <a:endParaRPr lang="en-US" altLang="pt-PT" sz="1400"/>
          </a:p>
          <a:p>
            <a:r>
              <a:rPr lang="en-US" altLang="pt-PT" sz="1400"/>
              <a:t>Risoto</a:t>
            </a:r>
            <a:endParaRPr lang="en-US" altLang="pt-PT" sz="1400"/>
          </a:p>
          <a:p>
            <a:endParaRPr lang="en-US" altLang="pt-PT" sz="1400"/>
          </a:p>
          <a:p>
            <a:r>
              <a:rPr lang="en-US" altLang="pt-PT" sz="1400"/>
              <a:t>Sal e pimenta-do-reino</a:t>
            </a:r>
            <a:endParaRPr lang="en-US" altLang="pt-PT" sz="1400"/>
          </a:p>
          <a:p>
            <a:endParaRPr lang="en-US" altLang="pt-PT" sz="1400"/>
          </a:p>
          <a:p>
            <a:r>
              <a:rPr lang="en-US" altLang="pt-PT" sz="1400"/>
              <a:t>Vinho Branco</a:t>
            </a:r>
            <a:endParaRPr lang="en-US" altLang="pt-PT" sz="1400"/>
          </a:p>
          <a:p>
            <a:endParaRPr lang="en-US" altLang="pt-PT" sz="1400"/>
          </a:p>
          <a:p>
            <a:r>
              <a:rPr lang="en-US" altLang="pt-PT" sz="1400"/>
              <a:t>Coentros</a:t>
            </a:r>
            <a:endParaRPr lang="pt-PT" altLang="en-US" sz="1400"/>
          </a:p>
        </p:txBody>
      </p:sp>
      <p:sp>
        <p:nvSpPr>
          <p:cNvPr id="12" name="Caixa de Texto 11"/>
          <p:cNvSpPr txBox="1"/>
          <p:nvPr/>
        </p:nvSpPr>
        <p:spPr>
          <a:xfrm>
            <a:off x="7305675" y="2321560"/>
            <a:ext cx="4886325" cy="2974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pt-PT" sz="1400" b="1"/>
              <a:t>MODO DE PREPARA</a:t>
            </a:r>
            <a:r>
              <a:rPr lang="en-US" altLang="en-US" sz="1400" b="1"/>
              <a:t>ÇÃ</a:t>
            </a:r>
            <a:r>
              <a:rPr lang="en-US" altLang="pt-PT" sz="1400" b="1"/>
              <a:t>O :</a:t>
            </a:r>
            <a:endParaRPr lang="en-US" altLang="pt-PT" sz="1400" b="1"/>
          </a:p>
          <a:p>
            <a:endParaRPr lang="en-US" altLang="pt-PT" sz="1400" b="1"/>
          </a:p>
          <a:p>
            <a:r>
              <a:rPr lang="en-US" altLang="pt-PT" sz="1400" b="1"/>
              <a:t>Cozer as cabe</a:t>
            </a:r>
            <a:r>
              <a:rPr lang="en-US" altLang="en-US" sz="1400" b="1"/>
              <a:t>ç</a:t>
            </a:r>
            <a:r>
              <a:rPr lang="en-US" altLang="pt-PT" sz="1400" b="1"/>
              <a:t>as do camar</a:t>
            </a:r>
            <a:r>
              <a:rPr lang="en-US" altLang="en-US" sz="1400" b="1"/>
              <a:t>ã</a:t>
            </a:r>
            <a:r>
              <a:rPr lang="en-US" altLang="pt-PT" sz="1400" b="1"/>
              <a:t>o e triturar ( reservar este caldo)</a:t>
            </a:r>
            <a:endParaRPr lang="en-US" altLang="pt-PT" sz="1400" b="1"/>
          </a:p>
          <a:p>
            <a:endParaRPr lang="en-US" altLang="pt-PT" sz="1400" b="1"/>
          </a:p>
          <a:p>
            <a:r>
              <a:rPr lang="en-US" altLang="pt-PT" sz="1400" b="1"/>
              <a:t>Num tacho refogar a cebola e o alho e adicionar os cogumelos</a:t>
            </a:r>
            <a:endParaRPr lang="en-US" altLang="pt-PT" sz="1400" b="1"/>
          </a:p>
          <a:p>
            <a:endParaRPr lang="en-US" altLang="pt-PT" sz="1400" b="1"/>
          </a:p>
          <a:p>
            <a:r>
              <a:rPr lang="en-US" altLang="pt-PT" sz="1400" b="1"/>
              <a:t>Juntar vinho branco</a:t>
            </a:r>
            <a:endParaRPr lang="en-US" altLang="pt-PT" sz="1400" b="1"/>
          </a:p>
          <a:p>
            <a:endParaRPr lang="en-US" altLang="pt-PT" sz="1400" b="1"/>
          </a:p>
          <a:p>
            <a:r>
              <a:rPr lang="en-US" altLang="pt-PT" sz="1400" b="1"/>
              <a:t>Adicionar o Risoto</a:t>
            </a:r>
            <a:endParaRPr lang="en-US" altLang="pt-PT" sz="1400" b="1"/>
          </a:p>
          <a:p>
            <a:endParaRPr lang="en-US" altLang="pt-PT" sz="1400" b="1"/>
          </a:p>
          <a:p>
            <a:r>
              <a:rPr lang="en-US" altLang="pt-PT" sz="1400" b="1"/>
              <a:t>Ir mexendo sempre e adicionar aos poucos o caldo das cabe</a:t>
            </a:r>
            <a:r>
              <a:rPr lang="en-US" altLang="en-US" sz="1400" b="1"/>
              <a:t>ç</a:t>
            </a:r>
            <a:r>
              <a:rPr lang="en-US" altLang="pt-PT" sz="1400" b="1"/>
              <a:t>as do camar</a:t>
            </a:r>
            <a:r>
              <a:rPr lang="en-US" altLang="en-US" sz="1400" b="1"/>
              <a:t>ã</a:t>
            </a:r>
            <a:r>
              <a:rPr lang="en-US" altLang="pt-PT" sz="1400" b="1"/>
              <a:t>o</a:t>
            </a:r>
            <a:endParaRPr lang="en-US" altLang="pt-PT" sz="1400" b="1"/>
          </a:p>
          <a:p>
            <a:endParaRPr lang="en-US" altLang="pt-PT" sz="1400" b="1"/>
          </a:p>
          <a:p>
            <a:r>
              <a:rPr lang="en-US" altLang="pt-PT" sz="1400" b="1"/>
              <a:t>Quando o Risoto estiver no ponto juntar o camar</a:t>
            </a:r>
            <a:r>
              <a:rPr lang="en-US" altLang="en-US" sz="1400" b="1"/>
              <a:t>ã</a:t>
            </a:r>
            <a:r>
              <a:rPr lang="en-US" altLang="pt-PT" sz="1400" b="1"/>
              <a:t>o</a:t>
            </a:r>
            <a:endParaRPr lang="en-US" altLang="pt-PT" sz="1400" b="1"/>
          </a:p>
          <a:p>
            <a:endParaRPr lang="en-US" altLang="pt-PT" sz="1400" b="1"/>
          </a:p>
          <a:p>
            <a:r>
              <a:rPr lang="en-US" altLang="pt-PT" sz="1400" b="1"/>
              <a:t>Servir e temperar com os coentros a gosto</a:t>
            </a:r>
            <a:endParaRPr lang="pt-PT" altLang="en-US" sz="1400" b="1"/>
          </a:p>
        </p:txBody>
      </p:sp>
      <p:sp>
        <p:nvSpPr>
          <p:cNvPr id="13" name="Caixa de Texto 12"/>
          <p:cNvSpPr txBox="1"/>
          <p:nvPr/>
        </p:nvSpPr>
        <p:spPr>
          <a:xfrm>
            <a:off x="5972810" y="6418580"/>
            <a:ext cx="2778760" cy="1333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pt-PT" b="1"/>
              <a:t>Francisco Pascoal 6</a:t>
            </a:r>
            <a:r>
              <a:rPr lang="en-US" altLang="en-US" b="1"/>
              <a:t>º</a:t>
            </a:r>
            <a:r>
              <a:rPr lang="en-US" altLang="pt-PT" b="1"/>
              <a:t>H</a:t>
            </a:r>
            <a:endParaRPr lang="pt-PT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75" y="153670"/>
            <a:ext cx="6446520" cy="5651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085" y="2836545"/>
            <a:ext cx="3236595" cy="27228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265" y="2836545"/>
            <a:ext cx="3580765" cy="3149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305" y="873125"/>
            <a:ext cx="4391660" cy="1402080"/>
          </a:xfrm>
          <a:prstGeom prst="rect">
            <a:avLst/>
          </a:prstGeom>
        </p:spPr>
      </p:pic>
      <p:sp>
        <p:nvSpPr>
          <p:cNvPr id="11" name="Caixa de Texto 10"/>
          <p:cNvSpPr txBox="1"/>
          <p:nvPr/>
        </p:nvSpPr>
        <p:spPr>
          <a:xfrm>
            <a:off x="6042660" y="5856605"/>
            <a:ext cx="1864360" cy="316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pt-PT" altLang="en-US" b="1"/>
              <a:t>GONÇALO</a:t>
            </a:r>
            <a:endParaRPr lang="pt-PT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035" y="187325"/>
            <a:ext cx="7974965" cy="5859780"/>
          </a:xfrm>
          <a:prstGeom prst="rect">
            <a:avLst/>
          </a:prstGeom>
        </p:spPr>
      </p:pic>
      <p:sp>
        <p:nvSpPr>
          <p:cNvPr id="4" name="Caixa de Texto 3"/>
          <p:cNvSpPr txBox="1"/>
          <p:nvPr/>
        </p:nvSpPr>
        <p:spPr>
          <a:xfrm>
            <a:off x="5499735" y="6047105"/>
            <a:ext cx="2757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pt-PT" b="1"/>
              <a:t>Helena Capobianchi</a:t>
            </a:r>
            <a:endParaRPr lang="en-US" altLang="pt-PT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1428750"/>
            <a:ext cx="5047615" cy="52546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120" y="172085"/>
            <a:ext cx="3211195" cy="631190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4"/>
          <a:stretch>
            <a:fillRect/>
          </a:stretch>
        </p:blipFill>
        <p:spPr>
          <a:xfrm>
            <a:off x="8789035" y="129540"/>
            <a:ext cx="3112135" cy="1437005"/>
          </a:xfrm>
          <a:prstGeom prst="rect">
            <a:avLst/>
          </a:prstGeom>
        </p:spPr>
      </p:pic>
      <p:sp>
        <p:nvSpPr>
          <p:cNvPr id="10" name="Caixa de Texto 9"/>
          <p:cNvSpPr txBox="1"/>
          <p:nvPr/>
        </p:nvSpPr>
        <p:spPr>
          <a:xfrm>
            <a:off x="10086975" y="5955665"/>
            <a:ext cx="2105025" cy="922020"/>
          </a:xfrm>
          <a:prstGeom prst="rect">
            <a:avLst/>
          </a:prstGeom>
        </p:spPr>
        <p:txBody>
          <a:bodyPr wrap="square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Nome- Inês Alves</a:t>
            </a:r>
            <a:endParaRPr lang="en-US" altLang="zh-CN" b="1" i="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Turma-H</a:t>
            </a:r>
            <a:endParaRPr lang="en-US" altLang="zh-CN" b="1" i="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N 10</a:t>
            </a:r>
            <a:endParaRPr lang="en-US" altLang="zh-CN" b="1" i="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4" y="-71437"/>
            <a:ext cx="5150894" cy="6858000"/>
          </a:xfrm>
          <a:prstGeom prst="rect">
            <a:avLst/>
          </a:prstGeom>
        </p:spPr>
      </p:pic>
      <p:sp>
        <p:nvSpPr>
          <p:cNvPr id="4" name="Caixa de Texto 3"/>
          <p:cNvSpPr txBox="1"/>
          <p:nvPr/>
        </p:nvSpPr>
        <p:spPr>
          <a:xfrm>
            <a:off x="5176520" y="113665"/>
            <a:ext cx="70154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pt-PT" sz="2400" b="1"/>
              <a:t>PRATO T</a:t>
            </a:r>
            <a:r>
              <a:rPr lang="en-US" altLang="en-US" sz="2400" b="1"/>
              <a:t>Í</a:t>
            </a:r>
            <a:r>
              <a:rPr lang="en-US" altLang="pt-PT" sz="2400" b="1"/>
              <a:t>PICO DA</a:t>
            </a:r>
            <a:r>
              <a:rPr lang="pt-PT" altLang="en-US" sz="2400" b="1"/>
              <a:t> </a:t>
            </a:r>
            <a:r>
              <a:rPr lang="en-US" altLang="pt-PT" sz="2400" b="1"/>
              <a:t>IT</a:t>
            </a:r>
            <a:r>
              <a:rPr lang="en-US" altLang="en-US" sz="2400" b="1"/>
              <a:t>Á</a:t>
            </a:r>
            <a:r>
              <a:rPr lang="en-US" altLang="pt-PT" sz="2400" b="1"/>
              <a:t>LIA</a:t>
            </a:r>
            <a:r>
              <a:rPr lang="pt-PT" altLang="en-US" sz="2400" b="1"/>
              <a:t> - </a:t>
            </a:r>
            <a:r>
              <a:rPr lang="en-US" altLang="pt-PT" sz="2400" b="1"/>
              <a:t>Massa Carbonara</a:t>
            </a:r>
            <a:endParaRPr lang="en-US" altLang="pt-PT" sz="2400" b="1"/>
          </a:p>
        </p:txBody>
      </p:sp>
      <p:sp>
        <p:nvSpPr>
          <p:cNvPr id="11" name="Caixa de Texto 10"/>
          <p:cNvSpPr txBox="1"/>
          <p:nvPr/>
        </p:nvSpPr>
        <p:spPr>
          <a:xfrm>
            <a:off x="5143500" y="2787650"/>
            <a:ext cx="6576060" cy="3706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b="1"/>
              <a:t>Prepara</a:t>
            </a:r>
            <a:r>
              <a:rPr lang="en-US" altLang="en-US" b="1"/>
              <a:t>ç</a:t>
            </a:r>
            <a:r>
              <a:rPr lang="en-US" altLang="en-US" b="1"/>
              <a:t>ã</a:t>
            </a:r>
            <a:r>
              <a:rPr lang="en-US" altLang="pt-PT" b="1"/>
              <a:t>o de Massa Carbonara</a:t>
            </a:r>
            <a:endParaRPr lang="en-US" altLang="pt-PT" sz="140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Bate o ovo e as gemas e tempera com um pouco de pimenta acabada de moer. Acrescenta o queijo parmes</a:t>
            </a:r>
            <a:r>
              <a:rPr lang="en-US" altLang="en-US" sz="1400"/>
              <a:t>ã</a:t>
            </a:r>
            <a:r>
              <a:rPr lang="en-US" altLang="pt-PT" sz="1400"/>
              <a:t>o, mistura e reserva.</a:t>
            </a:r>
            <a:endParaRPr lang="en-US" altLang="pt-PT" sz="140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Leva ao lume um tacho com </a:t>
            </a:r>
            <a:r>
              <a:rPr lang="en-US" altLang="en-US" sz="1400"/>
              <a:t>á</a:t>
            </a:r>
            <a:r>
              <a:rPr lang="en-US" altLang="pt-PT" sz="1400"/>
              <a:t>gua e sal e coze a massa at</a:t>
            </a:r>
            <a:r>
              <a:rPr lang="en-US" altLang="en-US" sz="1400"/>
              <a:t>é</a:t>
            </a:r>
            <a:r>
              <a:rPr lang="en-US" altLang="pt-PT" sz="1400"/>
              <a:t> ficar no ponto al dente de acordo com as instru</a:t>
            </a:r>
            <a:r>
              <a:rPr lang="en-US" altLang="en-US" sz="1400"/>
              <a:t>çõ</a:t>
            </a:r>
            <a:r>
              <a:rPr lang="en-US" altLang="pt-PT" sz="1400"/>
              <a:t>es da embalagem.</a:t>
            </a:r>
            <a:endParaRPr lang="en-US" altLang="pt-PT" sz="140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Coloca um pouco de azeite numa frigideira larga e frita o bacon e os alhos esmagados em lume m</a:t>
            </a:r>
            <a:r>
              <a:rPr lang="en-US" altLang="en-US" sz="1400"/>
              <a:t>é</a:t>
            </a:r>
            <a:r>
              <a:rPr lang="en-US" altLang="pt-PT" sz="1400"/>
              <a:t>dio at</a:t>
            </a:r>
            <a:r>
              <a:rPr lang="en-US" altLang="en-US" sz="1400"/>
              <a:t>é</a:t>
            </a:r>
            <a:r>
              <a:rPr lang="en-US" altLang="pt-PT" sz="1400"/>
              <a:t> ficar dourado, cerca de 5 minutos. Retira os alhos da frigideira.</a:t>
            </a:r>
            <a:endParaRPr lang="en-US" altLang="pt-PT" sz="140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Escorre a massa (mas reserva um pouco da </a:t>
            </a:r>
            <a:r>
              <a:rPr lang="en-US" altLang="en-US" sz="1400"/>
              <a:t>á</a:t>
            </a:r>
            <a:r>
              <a:rPr lang="en-US" altLang="pt-PT" sz="1400"/>
              <a:t>gua da cozedura) e coloca-o na frigideira com o bacon para que absorva o sabor e mistura bem. Adiciona um pouco da </a:t>
            </a:r>
            <a:r>
              <a:rPr lang="en-US" altLang="en-US" sz="1400"/>
              <a:t>á</a:t>
            </a:r>
            <a:r>
              <a:rPr lang="en-US" altLang="pt-PT" sz="1400"/>
              <a:t>gua da cozedura, cerca de 7</a:t>
            </a:r>
            <a:endParaRPr lang="en-US" altLang="pt-PT" sz="140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colheres de sopa</a:t>
            </a:r>
            <a:r>
              <a:rPr lang="pt-PT" altLang="en-US" sz="1400"/>
              <a:t> </a:t>
            </a:r>
            <a:r>
              <a:rPr lang="en-US" altLang="pt-PT" sz="1400"/>
              <a:t>e envolve.</a:t>
            </a:r>
            <a:endParaRPr lang="en-US" altLang="pt-PT" sz="140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Retira a massa e o bacon do lume e coloca rapidamente a mistura das gemas e do queijo. Vai levantando a massa com a ajuda de um garfo ou pin</a:t>
            </a:r>
            <a:r>
              <a:rPr lang="en-US" altLang="en-US" sz="1400"/>
              <a:t>ç</a:t>
            </a:r>
            <a:r>
              <a:rPr lang="en-US" altLang="pt-PT" sz="1400"/>
              <a:t>a at</a:t>
            </a:r>
            <a:r>
              <a:rPr lang="en-US" altLang="en-US" sz="1400"/>
              <a:t>é</a:t>
            </a:r>
            <a:r>
              <a:rPr lang="en-US" altLang="pt-PT" sz="1400"/>
              <a:t> que fique totalmente coberto com a mistura.</a:t>
            </a:r>
            <a:endParaRPr lang="en-US" altLang="pt-PT" sz="140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Serve imediatamente com um pouco mais de queijo parmes</a:t>
            </a:r>
            <a:r>
              <a:rPr lang="en-US" altLang="en-US" sz="1400"/>
              <a:t>ã</a:t>
            </a:r>
            <a:r>
              <a:rPr lang="en-US" altLang="pt-PT" sz="1400"/>
              <a:t>o ralado e pimenta preta.</a:t>
            </a:r>
            <a:endParaRPr lang="pt-PT" altLang="en-US" sz="1400"/>
          </a:p>
        </p:txBody>
      </p:sp>
      <p:sp>
        <p:nvSpPr>
          <p:cNvPr id="12" name="Caixa de Texto 11"/>
          <p:cNvSpPr txBox="1"/>
          <p:nvPr/>
        </p:nvSpPr>
        <p:spPr>
          <a:xfrm>
            <a:off x="5143500" y="574040"/>
            <a:ext cx="3171825" cy="2122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b="1"/>
              <a:t>Ingredientes</a:t>
            </a:r>
            <a:endParaRPr lang="en-US" altLang="pt-PT" b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350 g de massa (esparguete)</a:t>
            </a:r>
            <a:endParaRPr lang="en-US" altLang="pt-PT" sz="14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100 g de queijo parmes</a:t>
            </a:r>
            <a:r>
              <a:rPr lang="en-US" altLang="en-US" sz="1400"/>
              <a:t>ã</a:t>
            </a:r>
            <a:r>
              <a:rPr lang="en-US" altLang="pt-PT" sz="1400"/>
              <a:t>o + extra para servir</a:t>
            </a:r>
            <a:endParaRPr lang="en-US" altLang="pt-PT" sz="14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200 g de bacon em peda</a:t>
            </a:r>
            <a:r>
              <a:rPr lang="en-US" altLang="en-US" sz="1400"/>
              <a:t>ç</a:t>
            </a:r>
            <a:r>
              <a:rPr lang="en-US" altLang="pt-PT" sz="1400"/>
              <a:t>os</a:t>
            </a:r>
            <a:endParaRPr lang="en-US" altLang="pt-PT" sz="14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1 ovo + 2 gemas</a:t>
            </a:r>
            <a:endParaRPr lang="en-US" altLang="pt-PT" sz="14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2 alhos esmagados</a:t>
            </a:r>
            <a:endParaRPr lang="en-US" altLang="pt-PT" sz="14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sal e pimenta preta q.b.</a:t>
            </a:r>
            <a:endParaRPr lang="en-US" altLang="pt-PT" sz="14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sz="1400"/>
              <a:t>azeite q.b.</a:t>
            </a:r>
            <a:endParaRPr lang="pt-PT" altLang="en-US" sz="140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640" y="711835"/>
            <a:ext cx="2095500" cy="1847850"/>
          </a:xfrm>
          <a:prstGeom prst="rect">
            <a:avLst/>
          </a:prstGeom>
        </p:spPr>
      </p:pic>
      <p:sp>
        <p:nvSpPr>
          <p:cNvPr id="15" name="Caixa de Texto 14"/>
          <p:cNvSpPr txBox="1"/>
          <p:nvPr/>
        </p:nvSpPr>
        <p:spPr>
          <a:xfrm>
            <a:off x="9436735" y="6437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b="1"/>
              <a:t>Inês Santos</a:t>
            </a:r>
            <a:endParaRPr lang="pt-PT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139*397"/>
  <p:tag name="TABLE_ENDDRAG_RECT" val="756*137*139*397"/>
</p:tagLst>
</file>

<file path=ppt/tags/tag2.xml><?xml version="1.0" encoding="utf-8"?>
<p:tagLst xmlns:p="http://schemas.openxmlformats.org/presentationml/2006/main">
  <p:tag name="TABLE_ENDDRAG_ORIGIN_RECT" val="358*431"/>
  <p:tag name="TABLE_ENDDRAG_RECT" val="575*91*358*4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ewjvw2c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6822</Words>
  <Application>WPS Presentation</Application>
  <PresentationFormat>宽屏</PresentationFormat>
  <Paragraphs>270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SimSun</vt:lpstr>
      <vt:lpstr>Wingdings</vt:lpstr>
      <vt:lpstr>Lucida Handwriting</vt:lpstr>
      <vt:lpstr>Algerian</vt:lpstr>
      <vt:lpstr>Roboto</vt:lpstr>
      <vt:lpstr>Times New Roman</vt:lpstr>
      <vt:lpstr>Arial</vt:lpstr>
      <vt:lpstr>Microsoft YaHei</vt:lpstr>
      <vt:lpstr>Arial Unicode MS</vt:lpstr>
      <vt:lpstr>Calibri</vt:lpstr>
      <vt:lpstr>Nunito</vt:lpstr>
      <vt:lpstr>Segoe Print</vt:lpstr>
      <vt:lpstr>Comic Sans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Cristina Viseu</cp:lastModifiedBy>
  <cp:revision>119</cp:revision>
  <dcterms:created xsi:type="dcterms:W3CDTF">2018-07-17T02:09:00Z</dcterms:created>
  <dcterms:modified xsi:type="dcterms:W3CDTF">2025-10-17T11:34:40Z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2070-12.2.0.22549</vt:lpwstr>
  </property>
  <property fmtid="{D5CDD505-2E9C-101B-9397-08002B2CF9AE}" pid="3" name="ICV">
    <vt:lpwstr>85546979006542539F1219AF3ACF97B1_13</vt:lpwstr>
  </property>
</Properties>
</file>