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59" r:id="rId3"/>
    <p:sldId id="528" r:id="rId4"/>
    <p:sldId id="541" r:id="rId5"/>
    <p:sldId id="526" r:id="rId6"/>
    <p:sldId id="469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0" userDrawn="1">
          <p15:clr>
            <a:srgbClr val="A4A3A4"/>
          </p15:clr>
        </p15:guide>
        <p15:guide id="2" pos="2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82D"/>
    <a:srgbClr val="F05C52"/>
    <a:srgbClr val="F27949"/>
    <a:srgbClr val="F59140"/>
    <a:srgbClr val="F7A534"/>
    <a:srgbClr val="FAB726"/>
    <a:srgbClr val="FCC709"/>
    <a:srgbClr val="E7E6E6"/>
    <a:srgbClr val="FBC3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6076" autoAdjust="0"/>
  </p:normalViewPr>
  <p:slideViewPr>
    <p:cSldViewPr snapToGrid="0" showGuides="1">
      <p:cViewPr varScale="1">
        <p:scale>
          <a:sx n="84" d="100"/>
          <a:sy n="84" d="100"/>
        </p:scale>
        <p:origin x="629" y="58"/>
      </p:cViewPr>
      <p:guideLst>
        <p:guide orient="horz" pos="1870"/>
        <p:guide pos="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image" Target="../media/image2.jpeg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image" Target="../media/image2.jpeg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image" Target="../media/image2.jpeg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image" Target="../media/image2.jpeg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2.jpeg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0" y="-3810"/>
            <a:ext cx="12206605" cy="68529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1203960" y="2670810"/>
            <a:ext cx="9784080" cy="1223010"/>
          </a:xfrm>
        </p:spPr>
        <p:txBody>
          <a:bodyPr lIns="90170" tIns="46990" rIns="90170" bIns="46990" anchor="b" anchorCtr="0">
            <a:normAutofit/>
          </a:bodyPr>
          <a:lstStyle>
            <a:lvl1pPr algn="ctr">
              <a:defRPr sz="72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203960" y="3972560"/>
            <a:ext cx="9784080" cy="570230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840990" y="2489200"/>
            <a:ext cx="6509385" cy="1435100"/>
          </a:xfrm>
        </p:spPr>
        <p:txBody>
          <a:bodyPr vert="horz" lIns="90170" tIns="46990" rIns="9017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2840341" y="4013200"/>
            <a:ext cx="6511318" cy="596900"/>
          </a:xfrm>
        </p:spPr>
        <p:txBody>
          <a:bodyPr lIns="90170" tIns="46990" rIns="90170" bIns="46990"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200" y="365126"/>
            <a:ext cx="10515600" cy="46355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ram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318135" y="273050"/>
            <a:ext cx="11692255" cy="6311900"/>
          </a:xfrm>
          <a:prstGeom prst="rect">
            <a:avLst/>
          </a:prstGeom>
          <a:solidFill>
            <a:schemeClr val="bg2">
              <a:alpha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ea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/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257556" y="217011"/>
            <a:ext cx="11676888" cy="64239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-7620" y="-3810"/>
            <a:ext cx="4823460" cy="6865620"/>
          </a:xfrm>
          <a:prstGeom prst="rect">
            <a:avLst/>
          </a:prstGeom>
          <a:solidFill>
            <a:schemeClr val="tx2">
              <a:alpha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ea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/dow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257556" y="217011"/>
            <a:ext cx="11676888" cy="64239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0" y="-19685"/>
            <a:ext cx="12191365" cy="2663825"/>
          </a:xfrm>
          <a:prstGeom prst="rect">
            <a:avLst/>
          </a:prstGeom>
          <a:solidFill>
            <a:schemeClr val="tx2">
              <a:alpha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ea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wn/up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261683" y="329984"/>
            <a:ext cx="11676888" cy="4717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4445" y="5029200"/>
            <a:ext cx="12191365" cy="1828800"/>
          </a:xfrm>
          <a:prstGeom prst="rect">
            <a:avLst/>
          </a:prstGeom>
          <a:solidFill>
            <a:schemeClr val="tx2">
              <a:alpha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ea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ig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257556" y="217011"/>
            <a:ext cx="11676888" cy="64239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0" y="-8890"/>
            <a:ext cx="12191365" cy="914400"/>
          </a:xfrm>
          <a:prstGeom prst="rect">
            <a:avLst/>
          </a:prstGeom>
          <a:solidFill>
            <a:schemeClr val="tx2">
              <a:alpha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ea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istban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-1905" y="959485"/>
            <a:ext cx="12192635" cy="4939030"/>
          </a:xfrm>
          <a:prstGeom prst="rect">
            <a:avLst/>
          </a:prstGeom>
          <a:solidFill>
            <a:schemeClr val="tx2">
              <a:alpha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ea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084515" y="3336124"/>
            <a:ext cx="6022970" cy="796279"/>
          </a:xfrm>
        </p:spPr>
        <p:txBody>
          <a:bodyPr lIns="90170" tIns="46990" rIns="90170" bIns="4699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084515" y="4193672"/>
            <a:ext cx="6022970" cy="962528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14.xml"/><Relationship Id="rId23" Type="http://schemas.openxmlformats.org/officeDocument/2006/relationships/tags" Target="../tags/tag113.xml"/><Relationship Id="rId22" Type="http://schemas.openxmlformats.org/officeDocument/2006/relationships/tags" Target="../tags/tag112.xml"/><Relationship Id="rId21" Type="http://schemas.openxmlformats.org/officeDocument/2006/relationships/tags" Target="../tags/tag111.xml"/><Relationship Id="rId20" Type="http://schemas.openxmlformats.org/officeDocument/2006/relationships/tags" Target="../tags/tag11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0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5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28.xml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1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hyperlink" Target="https://classroom.google.com/c/ODA3ODg3NDYxMDUx/sp/MjA0MzMxNDcwMTk2/all/default" TargetMode="Externa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119.xml"/><Relationship Id="rId1" Type="http://schemas.openxmlformats.org/officeDocument/2006/relationships/tags" Target="../tags/tag1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0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1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2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4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2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173" y="395890"/>
            <a:ext cx="3337245" cy="80334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346380" y="537617"/>
            <a:ext cx="65601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8082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MUNDO PARA COIMBRA</a:t>
            </a:r>
            <a:endParaRPr lang="pt-P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28082D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6" y="1471964"/>
            <a:ext cx="4279379" cy="2729162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573297" y="2644150"/>
            <a:ext cx="633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800" b="1" dirty="0">
                <a:solidFill>
                  <a:srgbClr val="002060"/>
                </a:solidFill>
                <a:latin typeface="Lucida Handwriting" panose="03010101010101010101" pitchFamily="66" charset="0"/>
              </a:rPr>
              <a:t>Dia Mundial da Alimentação</a:t>
            </a:r>
            <a:endParaRPr lang="pt-PT" sz="2800" b="1" dirty="0">
              <a:solidFill>
                <a:srgbClr val="00206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04" y="3428825"/>
            <a:ext cx="5599382" cy="3227421"/>
          </a:xfrm>
          <a:prstGeom prst="rect">
            <a:avLst/>
          </a:prstGeom>
        </p:spPr>
      </p:pic>
      <p:sp>
        <p:nvSpPr>
          <p:cNvPr id="7" name="CaixaDeTexto 3"/>
          <p:cNvSpPr txBox="1"/>
          <p:nvPr/>
        </p:nvSpPr>
        <p:spPr>
          <a:xfrm>
            <a:off x="628144" y="4566285"/>
            <a:ext cx="4874003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6000" b="1" dirty="0">
                <a:latin typeface="Algerian" panose="04020705040A02060702" pitchFamily="82" charset="0"/>
              </a:rPr>
              <a:t>6º ANO</a:t>
            </a:r>
            <a:endParaRPr lang="pt-PT" sz="6000" b="1" dirty="0">
              <a:latin typeface="Algerian" panose="04020705040A02060702" pitchFamily="82" charset="0"/>
            </a:endParaRPr>
          </a:p>
          <a:p>
            <a:pPr algn="ctr"/>
            <a:r>
              <a:rPr lang="pt-PT" sz="6000" b="1" dirty="0">
                <a:latin typeface="Algerian" panose="04020705040A02060702" pitchFamily="82" charset="0"/>
              </a:rPr>
              <a:t>TURMA g</a:t>
            </a:r>
            <a:endParaRPr lang="pt-PT" sz="6000" b="1" dirty="0">
              <a:latin typeface="Algerian" panose="04020705040A02060702" pitchFamily="82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aixa de Texto 3"/>
          <p:cNvSpPr txBox="1"/>
          <p:nvPr/>
        </p:nvSpPr>
        <p:spPr>
          <a:xfrm>
            <a:off x="0" y="249555"/>
            <a:ext cx="6539865" cy="7188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pt-PT" sz="2400" b="1">
                <a:solidFill>
                  <a:srgbClr val="28082D"/>
                </a:solidFill>
              </a:rPr>
              <a:t>Ratatouille</a:t>
            </a:r>
            <a:endParaRPr lang="en-US" altLang="pt-PT" sz="2400" b="1">
              <a:solidFill>
                <a:srgbClr val="28082D"/>
              </a:solidFill>
            </a:endParaRPr>
          </a:p>
          <a:p>
            <a:pPr algn="ctr"/>
            <a:r>
              <a:rPr lang="en-US" altLang="pt-PT" sz="2400" b="1">
                <a:solidFill>
                  <a:srgbClr val="28082D"/>
                </a:solidFill>
              </a:rPr>
              <a:t>Uma Receita Colorida, Leve e Cheia de Sabores</a:t>
            </a:r>
            <a:endParaRPr lang="en-US" altLang="pt-PT" sz="2400" b="1">
              <a:solidFill>
                <a:srgbClr val="28082D"/>
              </a:solidFill>
            </a:endParaRPr>
          </a:p>
        </p:txBody>
      </p:sp>
      <p:sp>
        <p:nvSpPr>
          <p:cNvPr id="5" name="Caixa de Texto 4"/>
          <p:cNvSpPr txBox="1"/>
          <p:nvPr/>
        </p:nvSpPr>
        <p:spPr>
          <a:xfrm>
            <a:off x="316230" y="1337945"/>
            <a:ext cx="423735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pt-PT" b="1">
                <a:solidFill>
                  <a:srgbClr val="28082D"/>
                </a:solidFill>
              </a:rPr>
              <a:t>Ingredientes</a:t>
            </a:r>
            <a:endParaRPr lang="en-US" altLang="pt-PT" b="1">
              <a:solidFill>
                <a:srgbClr val="28082D"/>
              </a:solidFill>
            </a:endParaRPr>
          </a:p>
          <a:p>
            <a:endParaRPr lang="en-US" altLang="pt-PT"/>
          </a:p>
          <a:p>
            <a:r>
              <a:rPr lang="en-US" altLang="pt-PT"/>
              <a:t>•2 beringelas</a:t>
            </a:r>
            <a:endParaRPr lang="en-US" altLang="pt-PT"/>
          </a:p>
          <a:p>
            <a:r>
              <a:rPr lang="en-US" altLang="pt-PT"/>
              <a:t>•6 tomates chucha</a:t>
            </a:r>
            <a:endParaRPr lang="en-US" altLang="pt-PT"/>
          </a:p>
          <a:p>
            <a:r>
              <a:rPr lang="en-US" altLang="pt-PT"/>
              <a:t>•4 curgetes pequenas</a:t>
            </a:r>
            <a:endParaRPr lang="en-US" altLang="pt-PT"/>
          </a:p>
          <a:p>
            <a:r>
              <a:rPr lang="en-US" altLang="pt-PT"/>
              <a:t>•1 fio de azeite</a:t>
            </a:r>
            <a:endParaRPr lang="en-US" altLang="pt-PT"/>
          </a:p>
          <a:p>
            <a:r>
              <a:rPr lang="en-US" altLang="pt-PT"/>
              <a:t>•1 cebola</a:t>
            </a:r>
            <a:endParaRPr lang="en-US" altLang="pt-PT"/>
          </a:p>
          <a:p>
            <a:r>
              <a:rPr lang="en-US" altLang="pt-PT"/>
              <a:t>•4 dentes de alho</a:t>
            </a:r>
            <a:endParaRPr lang="en-US" altLang="pt-PT"/>
          </a:p>
          <a:p>
            <a:r>
              <a:rPr lang="en-US" altLang="pt-PT"/>
              <a:t>•1 pimento vermelho</a:t>
            </a:r>
            <a:endParaRPr lang="en-US" altLang="pt-PT"/>
          </a:p>
          <a:p>
            <a:r>
              <a:rPr lang="en-US" altLang="pt-PT"/>
              <a:t>•1 pimento amarelo</a:t>
            </a:r>
            <a:endParaRPr lang="en-US" altLang="pt-PT"/>
          </a:p>
          <a:p>
            <a:r>
              <a:rPr lang="en-US" altLang="pt-PT"/>
              <a:t>•750 g de tomate aos peda</a:t>
            </a:r>
            <a:r>
              <a:rPr lang="en-US" altLang="en-US"/>
              <a:t>ç</a:t>
            </a:r>
            <a:r>
              <a:rPr lang="en-US" altLang="pt-PT"/>
              <a:t>os</a:t>
            </a:r>
            <a:endParaRPr lang="en-US" altLang="pt-PT"/>
          </a:p>
          <a:p>
            <a:r>
              <a:rPr lang="en-US" altLang="pt-PT"/>
              <a:t>•1 c. de sopa de vinagre bals</a:t>
            </a:r>
            <a:r>
              <a:rPr lang="en-US" altLang="en-US"/>
              <a:t>â</a:t>
            </a:r>
            <a:r>
              <a:rPr lang="en-US" altLang="pt-PT"/>
              <a:t>mico</a:t>
            </a:r>
            <a:endParaRPr lang="en-US" altLang="pt-PT"/>
          </a:p>
          <a:p>
            <a:r>
              <a:rPr lang="en-US" altLang="pt-PT"/>
              <a:t>•4 p</a:t>
            </a:r>
            <a:r>
              <a:rPr lang="en-US" altLang="en-US"/>
              <a:t>é</a:t>
            </a:r>
            <a:r>
              <a:rPr lang="en-US" altLang="pt-PT"/>
              <a:t>s de manjeric</a:t>
            </a:r>
            <a:r>
              <a:rPr lang="en-US" altLang="en-US"/>
              <a:t>ã</a:t>
            </a:r>
            <a:r>
              <a:rPr lang="en-US" altLang="pt-PT"/>
              <a:t>o fresco</a:t>
            </a:r>
            <a:endParaRPr lang="en-US" altLang="pt-PT"/>
          </a:p>
          <a:p>
            <a:r>
              <a:rPr lang="en-US" altLang="pt-PT"/>
              <a:t>•Sal q.b.</a:t>
            </a:r>
            <a:endParaRPr lang="en-US" altLang="pt-PT"/>
          </a:p>
          <a:p>
            <a:r>
              <a:rPr lang="en-US" altLang="pt-PT"/>
              <a:t>•Pimenta q.b.</a:t>
            </a:r>
            <a:endParaRPr lang="en-US" altLang="pt-PT"/>
          </a:p>
          <a:p>
            <a:r>
              <a:rPr lang="en-US" altLang="pt-PT"/>
              <a:t>•1 c. de ch</a:t>
            </a:r>
            <a:r>
              <a:rPr lang="en-US" altLang="en-US"/>
              <a:t>á</a:t>
            </a:r>
            <a:r>
              <a:rPr lang="en-US" altLang="pt-PT"/>
              <a:t> de piment</a:t>
            </a:r>
            <a:r>
              <a:rPr lang="en-US" altLang="en-US"/>
              <a:t>ã</a:t>
            </a:r>
            <a:r>
              <a:rPr lang="en-US" altLang="pt-PT"/>
              <a:t>o doce fumado</a:t>
            </a:r>
            <a:endParaRPr lang="pt-PT" altLang="en-US"/>
          </a:p>
        </p:txBody>
      </p:sp>
      <p:sp>
        <p:nvSpPr>
          <p:cNvPr id="6" name="Caixa de Texto 5"/>
          <p:cNvSpPr txBox="1"/>
          <p:nvPr/>
        </p:nvSpPr>
        <p:spPr>
          <a:xfrm>
            <a:off x="4699000" y="1170305"/>
            <a:ext cx="7270115" cy="80899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pt-PT" sz="1600" b="1">
                <a:solidFill>
                  <a:srgbClr val="28082D"/>
                </a:solidFill>
              </a:rPr>
              <a:t>Prepara</a:t>
            </a:r>
            <a:r>
              <a:rPr lang="en-US" altLang="en-US" sz="1600" b="1">
                <a:solidFill>
                  <a:srgbClr val="28082D"/>
                </a:solidFill>
              </a:rPr>
              <a:t>ç</a:t>
            </a:r>
            <a:r>
              <a:rPr lang="en-US" altLang="en-US" sz="1600" b="1">
                <a:solidFill>
                  <a:srgbClr val="28082D"/>
                </a:solidFill>
              </a:rPr>
              <a:t>ã</a:t>
            </a:r>
            <a:r>
              <a:rPr lang="en-US" altLang="pt-PT" sz="1600" b="1">
                <a:solidFill>
                  <a:srgbClr val="28082D"/>
                </a:solidFill>
              </a:rPr>
              <a:t>o</a:t>
            </a:r>
            <a:endParaRPr lang="en-US" altLang="pt-PT" sz="1600"/>
          </a:p>
          <a:p>
            <a:r>
              <a:rPr lang="en-US" altLang="pt-PT" sz="1600"/>
              <a:t>1.Cortar as beringelas, os tomates e as curgetes em fatias com cerca de 1 mm de espessura. Reservar.</a:t>
            </a:r>
            <a:endParaRPr lang="en-US" altLang="pt-PT" sz="1600"/>
          </a:p>
          <a:p>
            <a:r>
              <a:rPr lang="en-US" altLang="pt-PT" sz="1600"/>
              <a:t>2.Para o molho, aquecer um fio de azeite numa frigideira larga que possa ir ao forno.</a:t>
            </a:r>
            <a:endParaRPr lang="en-US" altLang="pt-PT" sz="1600"/>
          </a:p>
          <a:p>
            <a:r>
              <a:rPr lang="en-US" altLang="pt-PT" sz="1600"/>
              <a:t>3.Refogar a cebola e os alhos finamente picados.</a:t>
            </a:r>
            <a:endParaRPr lang="en-US" altLang="pt-PT" sz="1600"/>
          </a:p>
          <a:p>
            <a:r>
              <a:rPr lang="en-US" altLang="pt-PT" sz="1600"/>
              <a:t>4.Juntar os pimentos cortados em pequenos cubos e refogar mais um pouco at</a:t>
            </a:r>
            <a:r>
              <a:rPr lang="en-US" altLang="en-US" sz="1600"/>
              <a:t>é</a:t>
            </a:r>
            <a:r>
              <a:rPr lang="en-US" altLang="pt-PT" sz="1600"/>
              <a:t> amolecer.</a:t>
            </a:r>
            <a:endParaRPr lang="en-US" altLang="pt-PT" sz="1600"/>
          </a:p>
          <a:p>
            <a:r>
              <a:rPr lang="en-US" altLang="pt-PT" sz="1600"/>
              <a:t>Dica: Neste passo, adicione bulgur no fundo das tacinhas e coloque o ratatouille por cima.</a:t>
            </a:r>
            <a:endParaRPr lang="en-US" altLang="pt-PT" sz="1600"/>
          </a:p>
          <a:p>
            <a:r>
              <a:rPr lang="en-US" altLang="pt-PT" sz="1600"/>
              <a:t>5.Adicionar o tomate aos peda</a:t>
            </a:r>
            <a:r>
              <a:rPr lang="en-US" altLang="en-US" sz="1600"/>
              <a:t>ç</a:t>
            </a:r>
            <a:r>
              <a:rPr lang="en-US" altLang="pt-PT" sz="1600"/>
              <a:t>os, misturar bem e deixar cozinhar mais um pouco.</a:t>
            </a:r>
            <a:endParaRPr lang="en-US" altLang="pt-PT" sz="1600"/>
          </a:p>
          <a:p>
            <a:r>
              <a:rPr lang="en-US" altLang="pt-PT" sz="1600"/>
              <a:t>6.Acrescentar o vinagre bals</a:t>
            </a:r>
            <a:r>
              <a:rPr lang="en-US" altLang="en-US" sz="1600"/>
              <a:t>â</a:t>
            </a:r>
            <a:r>
              <a:rPr lang="en-US" altLang="pt-PT" sz="1600"/>
              <a:t>mico e o manjeric</a:t>
            </a:r>
            <a:r>
              <a:rPr lang="en-US" altLang="en-US" sz="1600"/>
              <a:t>ã</a:t>
            </a:r>
            <a:r>
              <a:rPr lang="en-US" altLang="pt-PT" sz="1600"/>
              <a:t>o picado. Temperar com sal e pimenta e envolver.</a:t>
            </a:r>
            <a:endParaRPr lang="en-US" altLang="pt-PT" sz="1600"/>
          </a:p>
          <a:p>
            <a:r>
              <a:rPr lang="en-US" altLang="pt-PT" sz="1600"/>
              <a:t>7.Retirar do lume e alisar o molho com uma esp</a:t>
            </a:r>
            <a:r>
              <a:rPr lang="en-US" altLang="en-US" sz="1600"/>
              <a:t>á</a:t>
            </a:r>
            <a:r>
              <a:rPr lang="en-US" altLang="pt-PT" sz="1600"/>
              <a:t>tula.</a:t>
            </a:r>
            <a:endParaRPr lang="en-US" altLang="pt-PT" sz="1600"/>
          </a:p>
          <a:p>
            <a:r>
              <a:rPr lang="en-US" altLang="pt-PT" sz="1600"/>
              <a:t>8.Colocar sobre o molho fatias de beringela, tomate e curgete alternadamente come</a:t>
            </a:r>
            <a:r>
              <a:rPr lang="en-US" altLang="en-US" sz="1600"/>
              <a:t>ç</a:t>
            </a:r>
            <a:r>
              <a:rPr lang="en-US" altLang="pt-PT" sz="1600"/>
              <a:t>ando na margem da frigideira at</a:t>
            </a:r>
            <a:r>
              <a:rPr lang="en-US" altLang="en-US" sz="1600"/>
              <a:t>é</a:t>
            </a:r>
            <a:r>
              <a:rPr lang="en-US" altLang="pt-PT" sz="1600"/>
              <a:t> ao centro,</a:t>
            </a:r>
            <a:endParaRPr lang="en-US" altLang="pt-PT" sz="1600"/>
          </a:p>
          <a:p>
            <a:r>
              <a:rPr lang="en-US" altLang="pt-PT" sz="1600"/>
              <a:t>formando uma espiral.</a:t>
            </a:r>
            <a:endParaRPr lang="en-US" altLang="pt-PT" sz="1600"/>
          </a:p>
          <a:p>
            <a:r>
              <a:rPr lang="en-US" altLang="pt-PT" sz="1600"/>
              <a:t>9.Temperar com sal e pimenta e regar com um fio de azeite.</a:t>
            </a:r>
            <a:endParaRPr lang="en-US" altLang="pt-PT" sz="1600"/>
          </a:p>
          <a:p>
            <a:r>
              <a:rPr lang="en-US" altLang="pt-PT" sz="1600"/>
              <a:t>10</a:t>
            </a:r>
            <a:r>
              <a:rPr lang="pt-PT" altLang="en-US" sz="1600"/>
              <a:t>.</a:t>
            </a:r>
            <a:r>
              <a:rPr lang="en-US" altLang="pt-PT" sz="1600"/>
              <a:t>Tapar ou cobrir com uma folha de papel de alum</a:t>
            </a:r>
            <a:r>
              <a:rPr lang="en-US" altLang="en-US" sz="1600"/>
              <a:t>í</a:t>
            </a:r>
            <a:r>
              <a:rPr lang="en-US" altLang="pt-PT" sz="1600"/>
              <a:t>nio e levar ao forno pr</a:t>
            </a:r>
            <a:r>
              <a:rPr lang="en-US" altLang="en-US" sz="1600"/>
              <a:t>é</a:t>
            </a:r>
            <a:r>
              <a:rPr lang="en-US" altLang="pt-PT" sz="1600"/>
              <a:t>-aquecido a 190oC durante 40 minutos.</a:t>
            </a:r>
            <a:endParaRPr lang="en-US" altLang="pt-PT" sz="1600"/>
          </a:p>
          <a:p>
            <a:r>
              <a:rPr lang="en-US" altLang="pt-PT" sz="1600"/>
              <a:t>11.Destapar e levar ao forno por mais 20 minutos.</a:t>
            </a:r>
            <a:endParaRPr lang="pt-PT" altLang="en-US" sz="160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8960" y="118110"/>
            <a:ext cx="3387090" cy="1219835"/>
          </a:xfrm>
          <a:prstGeom prst="rect">
            <a:avLst/>
          </a:prstGeom>
        </p:spPr>
      </p:pic>
      <p:sp>
        <p:nvSpPr>
          <p:cNvPr id="8" name="Caixa de Texto 7"/>
          <p:cNvSpPr txBox="1"/>
          <p:nvPr/>
        </p:nvSpPr>
        <p:spPr>
          <a:xfrm>
            <a:off x="819785" y="6049645"/>
            <a:ext cx="1884045" cy="368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pt-PT" altLang="en-US" b="1">
                <a:solidFill>
                  <a:srgbClr val="28082D"/>
                </a:solidFill>
              </a:rPr>
              <a:t>PEDRO ALVES</a:t>
            </a:r>
            <a:endParaRPr lang="pt-PT" altLang="en-US" b="1">
              <a:solidFill>
                <a:srgbClr val="28082D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Image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395" y="108585"/>
            <a:ext cx="1856105" cy="11931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009140"/>
            <a:ext cx="4929505" cy="264541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90195"/>
            <a:ext cx="2238375" cy="14668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895" y="4428490"/>
            <a:ext cx="3283585" cy="22225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075" y="307975"/>
            <a:ext cx="5891530" cy="170116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075" y="1986915"/>
            <a:ext cx="6400800" cy="33432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3075" y="5313680"/>
            <a:ext cx="6401435" cy="1449705"/>
          </a:xfrm>
          <a:prstGeom prst="rect">
            <a:avLst/>
          </a:prstGeom>
        </p:spPr>
      </p:pic>
      <p:sp>
        <p:nvSpPr>
          <p:cNvPr id="12" name="Caixa de Texto 11"/>
          <p:cNvSpPr txBox="1"/>
          <p:nvPr/>
        </p:nvSpPr>
        <p:spPr>
          <a:xfrm>
            <a:off x="316230" y="5467985"/>
            <a:ext cx="1576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pt-PT" b="1">
                <a:solidFill>
                  <a:srgbClr val="28082D"/>
                </a:solidFill>
              </a:rPr>
              <a:t>Rodrigo Guerreiro</a:t>
            </a:r>
            <a:endParaRPr lang="en-US" altLang="pt-PT" b="1">
              <a:solidFill>
                <a:srgbClr val="28082D"/>
              </a:solidFill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 de Texto 4"/>
          <p:cNvSpPr txBox="1"/>
          <p:nvPr/>
        </p:nvSpPr>
        <p:spPr>
          <a:xfrm>
            <a:off x="4773930" y="283845"/>
            <a:ext cx="3558540" cy="944245"/>
          </a:xfrm>
          <a:prstGeom prst="rect">
            <a:avLst/>
          </a:prstGeom>
        </p:spPr>
        <p:txBody>
          <a:bodyPr wrap="square">
            <a:no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i="0">
                <a:solidFill>
                  <a:srgbClr val="000000"/>
                </a:solidFill>
                <a:latin typeface="Comic Sans MS" panose="030F0702030302020204"/>
                <a:ea typeface="Comic Sans MS" panose="030F0702030302020204"/>
              </a:rPr>
              <a:t>Missoshiru </a:t>
            </a:r>
            <a:r>
              <a:rPr lang="en-US" altLang="zh-CN" sz="3200" b="1" i="0">
                <a:solidFill>
                  <a:srgbClr val="000000"/>
                </a:solidFill>
                <a:latin typeface="Oswald"/>
                <a:ea typeface="Oswald"/>
              </a:rPr>
              <a:t> </a:t>
            </a:r>
            <a:endParaRPr lang="en-US" altLang="zh-CN" sz="3200" b="1" i="0">
              <a:solidFill>
                <a:srgbClr val="000000"/>
              </a:solidFill>
              <a:latin typeface="Oswald"/>
              <a:ea typeface="Oswald"/>
            </a:endParaRPr>
          </a:p>
        </p:txBody>
      </p:sp>
      <p:sp>
        <p:nvSpPr>
          <p:cNvPr id="8" name="Caixa de Texto 7"/>
          <p:cNvSpPr txBox="1"/>
          <p:nvPr/>
        </p:nvSpPr>
        <p:spPr>
          <a:xfrm>
            <a:off x="5976620" y="1042035"/>
            <a:ext cx="6000750" cy="3240405"/>
          </a:xfrm>
          <a:prstGeom prst="rect">
            <a:avLst/>
          </a:prstGeom>
        </p:spPr>
        <p:txBody>
          <a:bodyPr>
            <a:noAutofit/>
          </a:bodyPr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altLang="zh-CN" sz="1900" b="1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Preparação</a:t>
            </a:r>
            <a:r>
              <a:rPr lang="pt-PT" altLang="en-US" sz="1900" b="1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:</a:t>
            </a:r>
            <a:endParaRPr lang="en-US" altLang="zh-CN" sz="2000" b="1" i="0">
              <a:solidFill>
                <a:srgbClr val="000000"/>
              </a:solidFill>
              <a:ea typeface="Arial" panose="020B0604020202020204"/>
              <a:cs typeface="+mn-lt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  <a:buAutoNum type="arabicPeriod"/>
            </a:pPr>
            <a:r>
              <a:rPr lang="en-US" altLang="zh-CN" sz="2000" b="1" i="0">
                <a:solidFill>
                  <a:srgbClr val="000000"/>
                </a:solidFill>
                <a:ea typeface="Arial" panose="020B0604020202020204"/>
                <a:cs typeface="+mn-lt"/>
              </a:rPr>
              <a:t>Prepare o caldo: Ferva a água e adicione o dashi. </a:t>
            </a:r>
            <a:endParaRPr lang="en-US" altLang="zh-CN" sz="2000" b="1" i="0">
              <a:solidFill>
                <a:srgbClr val="000000"/>
              </a:solidFill>
              <a:ea typeface="Arial" panose="020B0604020202020204"/>
              <a:cs typeface="+mn-lt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altLang="zh-CN" sz="2000" b="1" i="0">
                <a:solidFill>
                  <a:srgbClr val="000000"/>
                </a:solidFill>
                <a:ea typeface="Arial" panose="020B0604020202020204"/>
                <a:cs typeface="+mn-lt"/>
              </a:rPr>
              <a:t>2.  Dissolva o missô: Abaixe o fogo e dissolva a pasta de missô aos poucos (nunca ferva o missô).</a:t>
            </a:r>
            <a:endParaRPr lang="en-US" altLang="zh-CN" sz="2000" b="1" i="0">
              <a:solidFill>
                <a:srgbClr val="000000"/>
              </a:solidFill>
              <a:ea typeface="Arial" panose="020B0604020202020204"/>
              <a:cs typeface="+mn-lt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altLang="zh-CN" sz="2000" b="1" i="0">
                <a:solidFill>
                  <a:srgbClr val="000000"/>
                </a:solidFill>
                <a:ea typeface="Arial" panose="020B0604020202020204"/>
                <a:cs typeface="+mn-lt"/>
              </a:rPr>
              <a:t>3.  Adicione os ingredientes: Coloque o tofu e a alga (se for usar).</a:t>
            </a:r>
            <a:endParaRPr lang="en-US" altLang="zh-CN" sz="2000" b="1" i="0">
              <a:solidFill>
                <a:srgbClr val="000000"/>
              </a:solidFill>
              <a:ea typeface="Arial" panose="020B0604020202020204"/>
              <a:cs typeface="+mn-lt"/>
            </a:endParaRPr>
          </a:p>
          <a:p>
            <a:pPr fontAlgn="base"/>
            <a:r>
              <a:rPr lang="en-US" altLang="zh-CN" sz="2000" b="1" i="0">
                <a:solidFill>
                  <a:srgbClr val="000000"/>
                </a:solidFill>
                <a:ea typeface="Arial" panose="020B0604020202020204"/>
                <a:cs typeface="+mn-lt"/>
              </a:rPr>
              <a:t>4.  Finalize: Cozinhe por 2 minutos, desligue e finalize com cebolinha.</a:t>
            </a:r>
            <a:endParaRPr lang="en-US" altLang="zh-CN" sz="2000" b="1" i="0">
              <a:solidFill>
                <a:srgbClr val="000000"/>
              </a:solidFill>
              <a:ea typeface="Arial" panose="020B0604020202020204"/>
              <a:cs typeface="+mn-lt"/>
            </a:endParaRPr>
          </a:p>
        </p:txBody>
      </p:sp>
      <p:sp>
        <p:nvSpPr>
          <p:cNvPr id="9" name="Caixa de Texto 8"/>
          <p:cNvSpPr txBox="1"/>
          <p:nvPr/>
        </p:nvSpPr>
        <p:spPr>
          <a:xfrm>
            <a:off x="532130" y="916623"/>
            <a:ext cx="5080000" cy="3784600"/>
          </a:xfrm>
          <a:prstGeom prst="rect">
            <a:avLst/>
          </a:prstGeom>
        </p:spPr>
        <p:txBody>
          <a:bodyPr>
            <a:spAutoFit/>
          </a:bodyPr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altLang="zh-CN" sz="2000" b="1" i="0">
                <a:solidFill>
                  <a:srgbClr val="000000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</a:rPr>
              <a:t>Ingredientes</a:t>
            </a:r>
            <a:endParaRPr lang="en-US" altLang="zh-CN" sz="2000" b="1" i="0">
              <a:solidFill>
                <a:srgbClr val="000000"/>
              </a:solidFill>
              <a:latin typeface="Arial" panose="020B0604020202020204" pitchFamily="34" charset="0"/>
              <a:ea typeface="Playfair Display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altLang="zh-CN" sz="2000" b="1" i="0">
                <a:solidFill>
                  <a:srgbClr val="000000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</a:rPr>
              <a:t>. 4 xícaras de água</a:t>
            </a:r>
            <a:endParaRPr lang="en-US" altLang="zh-CN" sz="2000" b="1" i="0">
              <a:solidFill>
                <a:srgbClr val="000000"/>
              </a:solidFill>
              <a:latin typeface="Arial" panose="020B0604020202020204" pitchFamily="34" charset="0"/>
              <a:ea typeface="Playfair Display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altLang="zh-CN" sz="2000" b="1" i="0">
                <a:solidFill>
                  <a:srgbClr val="000000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</a:rPr>
              <a:t>. 1 sachê de dashi (caldo japonês) ou 1 colher (chá) de hondashi</a:t>
            </a:r>
            <a:endParaRPr lang="en-US" altLang="zh-CN" sz="2000" b="1" i="0">
              <a:solidFill>
                <a:srgbClr val="000000"/>
              </a:solidFill>
              <a:latin typeface="Arial" panose="020B0604020202020204" pitchFamily="34" charset="0"/>
              <a:ea typeface="Playfair Display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altLang="zh-CN" sz="2000" b="1" i="0">
                <a:solidFill>
                  <a:srgbClr val="000000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</a:rPr>
              <a:t>. 2 colheres (sopa) de pasta de missô (vermelho ou branco</a:t>
            </a:r>
            <a:endParaRPr lang="en-US" altLang="zh-CN" sz="2000" b="1" i="0">
              <a:solidFill>
                <a:srgbClr val="000000"/>
              </a:solidFill>
              <a:latin typeface="Arial" panose="020B0604020202020204" pitchFamily="34" charset="0"/>
              <a:ea typeface="Playfair Display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altLang="zh-CN" sz="2000" b="1" i="0">
                <a:solidFill>
                  <a:srgbClr val="000000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</a:rPr>
              <a:t>. 100 g de tofu em cubos</a:t>
            </a:r>
            <a:endParaRPr lang="en-US" altLang="zh-CN" sz="2000" b="1" i="0">
              <a:solidFill>
                <a:srgbClr val="000000"/>
              </a:solidFill>
              <a:latin typeface="Arial" panose="020B0604020202020204" pitchFamily="34" charset="0"/>
              <a:ea typeface="Playfair Display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altLang="zh-CN" sz="2000" b="1" i="0">
                <a:solidFill>
                  <a:srgbClr val="000000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</a:rPr>
              <a:t>. Cebolinha picada a gosto</a:t>
            </a:r>
            <a:endParaRPr lang="en-US" altLang="zh-CN" sz="2000" b="1" i="0">
              <a:solidFill>
                <a:srgbClr val="000000"/>
              </a:solidFill>
              <a:latin typeface="Arial" panose="020B0604020202020204" pitchFamily="34" charset="0"/>
              <a:ea typeface="Playfair Display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altLang="zh-CN" sz="2000" b="1" i="0">
                <a:solidFill>
                  <a:srgbClr val="000000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</a:rPr>
              <a:t>. Alga wakame (opcional)            </a:t>
            </a:r>
            <a:r>
              <a:rPr lang="en-US" altLang="zh-CN" sz="1600" b="0" i="0">
                <a:solidFill>
                  <a:srgbClr val="000000"/>
                </a:solidFill>
                <a:latin typeface="Playfair Display"/>
                <a:ea typeface="Playfair Display"/>
              </a:rPr>
              <a:t>         </a:t>
            </a:r>
            <a:endParaRPr lang="en-US" altLang="zh-CN" sz="1600" b="0" i="0">
              <a:solidFill>
                <a:srgbClr val="000000"/>
              </a:solidFill>
              <a:latin typeface="Playfair Display"/>
              <a:ea typeface="Playfair Display"/>
            </a:endParaRPr>
          </a:p>
        </p:txBody>
      </p:sp>
      <p:pic>
        <p:nvPicPr>
          <p:cNvPr id="10" name="Imagem 9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00" y="4701540"/>
            <a:ext cx="3046095" cy="1918335"/>
          </a:xfrm>
          <a:prstGeom prst="rect">
            <a:avLst/>
          </a:prstGeom>
        </p:spPr>
      </p:pic>
      <p:sp>
        <p:nvSpPr>
          <p:cNvPr id="11" name="Caixa de Texto 10"/>
          <p:cNvSpPr txBox="1"/>
          <p:nvPr/>
        </p:nvSpPr>
        <p:spPr>
          <a:xfrm>
            <a:off x="532130" y="5382260"/>
            <a:ext cx="3023870" cy="451485"/>
          </a:xfrm>
          <a:prstGeom prst="rect">
            <a:avLst/>
          </a:prstGeom>
        </p:spPr>
        <p:txBody>
          <a:bodyPr>
            <a:noAutofit/>
          </a:bodyPr>
          <a:p>
            <a:pPr fontAlgn="base"/>
            <a:r>
              <a:rPr lang="en-US" altLang="zh-CN" sz="1600" b="0" i="0">
                <a:solidFill>
                  <a:srgbClr val="000000"/>
                </a:solidFill>
                <a:latin typeface="Playfair Display"/>
                <a:ea typeface="Playfair Display"/>
              </a:rPr>
              <a:t> </a:t>
            </a:r>
            <a:r>
              <a:rPr lang="en-US" altLang="zh-CN" sz="2000" b="1" i="0">
                <a:solidFill>
                  <a:srgbClr val="000000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</a:rPr>
              <a:t>Santiago Soares - 6º G</a:t>
            </a:r>
            <a:endParaRPr lang="en-US" altLang="zh-CN" sz="2000" b="1" i="0">
              <a:solidFill>
                <a:srgbClr val="000000"/>
              </a:solidFill>
              <a:latin typeface="Arial" panose="020B0604020202020204" pitchFamily="34" charset="0"/>
              <a:ea typeface="Playfair Display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530225"/>
            <a:ext cx="9232265" cy="5358130"/>
          </a:xfrm>
          <a:prstGeom prst="rect">
            <a:avLst/>
          </a:prstGeom>
        </p:spPr>
      </p:pic>
      <p:sp>
        <p:nvSpPr>
          <p:cNvPr id="5" name="Caixa de Texto 4"/>
          <p:cNvSpPr txBox="1"/>
          <p:nvPr/>
        </p:nvSpPr>
        <p:spPr>
          <a:xfrm>
            <a:off x="5302250" y="5888355"/>
            <a:ext cx="21259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2000" b="1"/>
              <a:t>SOFIA AMARAL</a:t>
            </a:r>
            <a:endParaRPr lang="pt-PT" altLang="en-US" sz="2000" b="1"/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Image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140" y="418465"/>
            <a:ext cx="3013075" cy="75755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140" y="1176020"/>
            <a:ext cx="3077845" cy="291401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418465"/>
            <a:ext cx="3665855" cy="512254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880" y="483235"/>
            <a:ext cx="3940810" cy="4965700"/>
          </a:xfrm>
          <a:prstGeom prst="rect">
            <a:avLst/>
          </a:prstGeom>
        </p:spPr>
      </p:pic>
      <p:sp>
        <p:nvSpPr>
          <p:cNvPr id="9" name="Caixa de Texto 8"/>
          <p:cNvSpPr txBox="1"/>
          <p:nvPr/>
        </p:nvSpPr>
        <p:spPr>
          <a:xfrm>
            <a:off x="1346200" y="5080635"/>
            <a:ext cx="2978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pt-PT" b="1">
                <a:solidFill>
                  <a:srgbClr val="28082D"/>
                </a:solidFill>
              </a:rPr>
              <a:t>TIAGO CASTRO – 6</a:t>
            </a:r>
            <a:r>
              <a:rPr lang="en-US" altLang="en-US" b="1">
                <a:solidFill>
                  <a:srgbClr val="28082D"/>
                </a:solidFill>
              </a:rPr>
              <a:t>º</a:t>
            </a:r>
            <a:r>
              <a:rPr lang="en-US" altLang="pt-PT" b="1">
                <a:solidFill>
                  <a:srgbClr val="28082D"/>
                </a:solidFill>
              </a:rPr>
              <a:t>G</a:t>
            </a:r>
            <a:endParaRPr lang="en-US" altLang="pt-PT" b="1">
              <a:solidFill>
                <a:srgbClr val="28082D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1"/>
          <p:cNvSpPr txBox="1"/>
          <p:nvPr>
            <p:custDataLst>
              <p:tags r:id="rId1"/>
            </p:custDataLst>
          </p:nvPr>
        </p:nvSpPr>
        <p:spPr>
          <a:xfrm>
            <a:off x="7482150" y="3483918"/>
            <a:ext cx="3069560" cy="461665"/>
          </a:xfrm>
          <a:prstGeom prst="rect">
            <a:avLst/>
          </a:prstGeom>
          <a:noFill/>
        </p:spPr>
        <p:txBody>
          <a:bodyPr wrap="square" rtlCol="0">
            <a:normAutofit fontScale="8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2400" dirty="0">
                <a:ea typeface="Arial" panose="020B0604020202020204" pitchFamily="34" charset="0"/>
              </a:rPr>
              <a:t>Click here to add the title</a:t>
            </a:r>
            <a:endParaRPr lang="en-US" altLang="zh-CN" sz="2400" dirty="0">
              <a:ea typeface="Arial" panose="020B0604020202020204" pitchFamily="34" charset="0"/>
            </a:endParaRPr>
          </a:p>
        </p:txBody>
      </p:sp>
      <p:sp>
        <p:nvSpPr>
          <p:cNvPr id="22" name="椭圆 21"/>
          <p:cNvSpPr/>
          <p:nvPr>
            <p:custDataLst>
              <p:tags r:id="rId2"/>
            </p:custDataLst>
          </p:nvPr>
        </p:nvSpPr>
        <p:spPr>
          <a:xfrm>
            <a:off x="1640290" y="3395028"/>
            <a:ext cx="519430" cy="4870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5000" lnSpcReduction="10000"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" name="椭圆 23"/>
          <p:cNvSpPr/>
          <p:nvPr>
            <p:custDataLst>
              <p:tags r:id="rId3"/>
            </p:custDataLst>
          </p:nvPr>
        </p:nvSpPr>
        <p:spPr>
          <a:xfrm>
            <a:off x="6938730" y="3395028"/>
            <a:ext cx="519430" cy="4870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5000" lnSpcReduction="10000"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360" y="213995"/>
            <a:ext cx="4377055" cy="81216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80" y="2698750"/>
            <a:ext cx="3256280" cy="39998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450" y="1675765"/>
            <a:ext cx="8039100" cy="51822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2700" y="1332865"/>
            <a:ext cx="1504950" cy="2667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080" y="304800"/>
            <a:ext cx="2829560" cy="2393950"/>
          </a:xfrm>
          <a:prstGeom prst="rect">
            <a:avLst/>
          </a:prstGeom>
        </p:spPr>
      </p:pic>
      <p:sp>
        <p:nvSpPr>
          <p:cNvPr id="9" name="Caixa de Texto 8"/>
          <p:cNvSpPr txBox="1"/>
          <p:nvPr/>
        </p:nvSpPr>
        <p:spPr>
          <a:xfrm>
            <a:off x="9014460" y="213995"/>
            <a:ext cx="3177540" cy="434975"/>
          </a:xfrm>
          <a:prstGeom prst="rect">
            <a:avLst/>
          </a:prstGeom>
        </p:spPr>
        <p:txBody>
          <a:bodyPr>
            <a:noAutofit/>
          </a:bodyPr>
          <a:p>
            <a:pPr marL="0" indent="0">
              <a:spcAft>
                <a:spcPct val="0"/>
              </a:spcAft>
            </a:pPr>
            <a:r>
              <a:rPr lang="en-US" altLang="zh-CN" sz="2000" b="1" i="0" cap="all">
                <a:solidFill>
                  <a:schemeClr val="tx1"/>
                </a:solidFill>
                <a:highlight>
                  <a:srgbClr val="0000FF"/>
                </a:highlight>
                <a:uFillTx/>
                <a:latin typeface="+mj-ea"/>
                <a:ea typeface="+mj-ea"/>
                <a:hlinkClick r:id="rId9"/>
              </a:rPr>
              <a:t>Carolina Simoes</a:t>
            </a:r>
            <a:endParaRPr lang="en-US" altLang="zh-CN" sz="2000" b="1" i="0" cap="all">
              <a:solidFill>
                <a:schemeClr val="tx1"/>
              </a:solidFill>
              <a:highlight>
                <a:srgbClr val="0000FF"/>
              </a:highlight>
              <a:uFillTx/>
              <a:latin typeface="+mj-ea"/>
              <a:ea typeface="+mj-ea"/>
              <a:hlinkClick r:id="rId9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050" y="323850"/>
            <a:ext cx="10823575" cy="63233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610" y="702945"/>
            <a:ext cx="11122660" cy="5451475"/>
          </a:xfrm>
          <a:prstGeom prst="rect">
            <a:avLst/>
          </a:prstGeom>
        </p:spPr>
      </p:pic>
      <p:sp>
        <p:nvSpPr>
          <p:cNvPr id="4" name="Caixa de Texto 3"/>
          <p:cNvSpPr txBox="1"/>
          <p:nvPr/>
        </p:nvSpPr>
        <p:spPr>
          <a:xfrm>
            <a:off x="8235950" y="4759960"/>
            <a:ext cx="3200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2000" b="1"/>
              <a:t>FRANCISCO SILVEIRA</a:t>
            </a:r>
            <a:endParaRPr lang="pt-PT" altLang="en-US" sz="2000" b="1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 de Texto 6"/>
          <p:cNvSpPr txBox="1"/>
          <p:nvPr/>
        </p:nvSpPr>
        <p:spPr>
          <a:xfrm>
            <a:off x="842645" y="1950085"/>
            <a:ext cx="10293350" cy="4239260"/>
          </a:xfrm>
          <a:prstGeom prst="rect">
            <a:avLst/>
          </a:prstGeom>
        </p:spPr>
        <p:txBody>
          <a:bodyPr>
            <a:no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Preparação:</a:t>
            </a:r>
            <a:endParaRPr lang="en-US" altLang="zh-CN" b="1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Pré-aqueça o forno a 180 ºC.</a:t>
            </a:r>
            <a:endParaRPr lang="en-US" altLang="zh-CN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Num tacho, refogue em azeite a cebola e o alho picados. Junte a carne picada e deixe cozinhar durante 3 minutos em lume médio mexendo sempre.</a:t>
            </a:r>
            <a:endParaRPr lang="en-US" altLang="zh-CN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De seguida, adicione o vinho branco e os orégãos. Tempere com metade do sal e da pimenta.</a:t>
            </a:r>
            <a:endParaRPr lang="en-US" altLang="zh-CN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Junte o tomate picado e limpo juntamente com a polpa de tomate e envolva.</a:t>
            </a:r>
            <a:endParaRPr lang="en-US" altLang="zh-CN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Deixe cozinhar durante 10 minutos em lume médio mexendo, até secar um pouco o preparado. Tire do lume e reserve.</a:t>
            </a:r>
            <a:endParaRPr lang="en-US" altLang="zh-CN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Molho bechamel: derreta manteiga num tacho e adicione a farinha mexendo bem, até formar umamistura sem grumos. Acrescente o leite aos poucos mexendo sempre, deixe cozinhar em lume brando até engrossar. Tempere com o restante sal e reserve.</a:t>
            </a:r>
            <a:endParaRPr lang="en-US" altLang="zh-CN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Num tabuleiro de forno quadrado coloque por camadas: as folhas de lasanha, o preparado da carne e o molho bechamel. Repita o processo, terminando com uma camada de folhas de lasanha.</a:t>
            </a:r>
            <a:endParaRPr lang="en-US" altLang="zh-CN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Polvilhe com queijo mozzarella e leve ao forno a 190 ºC durante 25 minutos.</a:t>
            </a:r>
            <a:endParaRPr lang="en-US" altLang="zh-CN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9" name="Caixa de Texto 8"/>
          <p:cNvSpPr txBox="1"/>
          <p:nvPr/>
        </p:nvSpPr>
        <p:spPr>
          <a:xfrm>
            <a:off x="842645" y="267335"/>
            <a:ext cx="6675120" cy="1476375"/>
          </a:xfrm>
          <a:prstGeom prst="rect">
            <a:avLst/>
          </a:prstGeom>
        </p:spPr>
        <p:txBody>
          <a:bodyPr wrap="square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    </a:t>
            </a:r>
            <a:r>
              <a:rPr lang="en-US" altLang="zh-CN" sz="2000" b="1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Ingredientes:</a:t>
            </a:r>
            <a:endParaRPr lang="en-US" altLang="zh-CN" sz="2000" b="1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1600" b="1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Azeite de virgem;Cebola;Alho;Carne de vitela picada;</a:t>
            </a:r>
            <a:endParaRPr lang="en-US" altLang="zh-CN" sz="1600" b="1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1600" b="1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Vinho branco;Orégão seco;Sal;Pimenta preta de moinho;</a:t>
            </a:r>
            <a:endParaRPr lang="en-US" altLang="zh-CN" sz="1600" b="1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1600" b="1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Tomate maduro;Polpa de tomate maduro;Folhas de lasanha prontas a ir ao forno;Queijo mozzarela ralado;</a:t>
            </a:r>
            <a:r>
              <a:rPr lang="en-US" altLang="zh-CN" sz="16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Molho bechamel.</a:t>
            </a:r>
            <a:endParaRPr lang="en-US" altLang="zh-CN" sz="16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12" name="Caixa de Texto 11"/>
          <p:cNvSpPr txBox="1"/>
          <p:nvPr/>
        </p:nvSpPr>
        <p:spPr>
          <a:xfrm>
            <a:off x="3983990" y="152400"/>
            <a:ext cx="5457825" cy="765175"/>
          </a:xfrm>
          <a:prstGeom prst="rect">
            <a:avLst/>
          </a:prstGeom>
        </p:spPr>
        <p:txBody>
          <a:bodyPr>
            <a:no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i="1">
                <a:solidFill>
                  <a:srgbClr val="28082D"/>
                </a:solidFill>
                <a:latin typeface="Arial" panose="020B0604020202020204"/>
                <a:ea typeface="Arial" panose="020B0604020202020204"/>
              </a:rPr>
              <a:t>Lasanha</a:t>
            </a:r>
            <a:endParaRPr lang="en-US" altLang="zh-CN" sz="2800" b="1" i="1">
              <a:solidFill>
                <a:srgbClr val="28082D"/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16" name="Imagem 15"/>
          <p:cNvPicPr/>
          <p:nvPr/>
        </p:nvPicPr>
        <p:blipFill>
          <a:blip r:embed="rId1"/>
          <a:stretch>
            <a:fillRect/>
          </a:stretch>
        </p:blipFill>
        <p:spPr>
          <a:xfrm>
            <a:off x="8217535" y="267335"/>
            <a:ext cx="3388360" cy="2082800"/>
          </a:xfrm>
          <a:prstGeom prst="rect">
            <a:avLst/>
          </a:prstGeom>
        </p:spPr>
      </p:pic>
      <p:sp>
        <p:nvSpPr>
          <p:cNvPr id="17" name="Caixa de Texto 16"/>
          <p:cNvSpPr txBox="1"/>
          <p:nvPr/>
        </p:nvSpPr>
        <p:spPr>
          <a:xfrm>
            <a:off x="8050530" y="6057900"/>
            <a:ext cx="2976880" cy="398780"/>
          </a:xfrm>
          <a:prstGeom prst="rect">
            <a:avLst/>
          </a:prstGeom>
        </p:spPr>
        <p:txBody>
          <a:bodyPr wrap="square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i="0">
                <a:solidFill>
                  <a:srgbClr val="28082D"/>
                </a:solidFill>
                <a:latin typeface="Arial" panose="020B0604020202020204"/>
                <a:ea typeface="Arial" panose="020B0604020202020204"/>
              </a:rPr>
              <a:t>Guilherme Arêde 6ºG</a:t>
            </a:r>
            <a:endParaRPr lang="en-US" altLang="zh-CN" sz="2000" b="1" i="0">
              <a:solidFill>
                <a:srgbClr val="28082D"/>
              </a:solidFill>
              <a:latin typeface="Arial" panose="020B0604020202020204"/>
              <a:ea typeface="Arial" panose="020B0604020202020204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Image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" y="457835"/>
            <a:ext cx="11012805" cy="5757545"/>
          </a:xfrm>
          <a:prstGeom prst="rect">
            <a:avLst/>
          </a:prstGeom>
        </p:spPr>
      </p:pic>
      <p:sp>
        <p:nvSpPr>
          <p:cNvPr id="6" name="Caixa de Texto 5"/>
          <p:cNvSpPr txBox="1"/>
          <p:nvPr/>
        </p:nvSpPr>
        <p:spPr>
          <a:xfrm>
            <a:off x="6188075" y="5368290"/>
            <a:ext cx="2656205" cy="487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pt-PT" altLang="en-US" sz="2000" b="1"/>
              <a:t>GUILHERME TIAGO</a:t>
            </a:r>
            <a:endParaRPr lang="pt-PT" altLang="en-US" sz="2000" b="1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375" y="398780"/>
            <a:ext cx="10520680" cy="60007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0330" y="381635"/>
            <a:ext cx="10339705" cy="5781040"/>
          </a:xfrm>
          <a:prstGeom prst="rect">
            <a:avLst/>
          </a:prstGeom>
        </p:spPr>
      </p:pic>
      <p:sp>
        <p:nvSpPr>
          <p:cNvPr id="5" name="Caixa de Texto 4"/>
          <p:cNvSpPr txBox="1"/>
          <p:nvPr/>
        </p:nvSpPr>
        <p:spPr>
          <a:xfrm>
            <a:off x="8260080" y="6162675"/>
            <a:ext cx="3262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b="1">
                <a:solidFill>
                  <a:srgbClr val="28082D"/>
                </a:solidFill>
              </a:rPr>
              <a:t>MATILDE CAPELO</a:t>
            </a:r>
            <a:endParaRPr lang="pt-PT" altLang="en-US" b="1">
              <a:solidFill>
                <a:srgbClr val="28082D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0990" y="182880"/>
            <a:ext cx="7514590" cy="2921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" y="1175385"/>
            <a:ext cx="3084830" cy="532701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265" y="771525"/>
            <a:ext cx="7567295" cy="361886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265" y="4540250"/>
            <a:ext cx="1466850" cy="1962150"/>
          </a:xfrm>
          <a:prstGeom prst="rect">
            <a:avLst/>
          </a:prstGeom>
        </p:spPr>
      </p:pic>
      <p:sp>
        <p:nvSpPr>
          <p:cNvPr id="9" name="Caixa de Texto 8"/>
          <p:cNvSpPr txBox="1"/>
          <p:nvPr/>
        </p:nvSpPr>
        <p:spPr>
          <a:xfrm>
            <a:off x="8863965" y="4948555"/>
            <a:ext cx="2982595" cy="454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pt-PT" b="1"/>
              <a:t>Miguel C</a:t>
            </a:r>
            <a:endParaRPr lang="en-US" altLang="pt-PT" b="1"/>
          </a:p>
          <a:p>
            <a:endParaRPr lang="en-US" altLang="pt-PT" b="1"/>
          </a:p>
          <a:p>
            <a:r>
              <a:rPr lang="en-US" altLang="pt-PT" b="1"/>
              <a:t>Fonte:</a:t>
            </a:r>
            <a:endParaRPr lang="en-US" altLang="pt-PT" b="1"/>
          </a:p>
          <a:p>
            <a:r>
              <a:rPr lang="en-US" altLang="pt-PT" b="1"/>
              <a:t>https://receitasdomenuverde.blogspot.com/</a:t>
            </a:r>
            <a:endParaRPr lang="pt-PT" altLang="en-US" b="1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3965" y="4453255"/>
            <a:ext cx="1845310" cy="44005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9315" y="4540250"/>
            <a:ext cx="2308225" cy="17526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48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48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02648"/>
  <p:tag name="KSO_WM_TEMPLATE_THUMBS_INDEX" val="1、4、6、7、8、9、10、11、12、13、14"/>
</p:tagLst>
</file>

<file path=ppt/tags/tag115.xml><?xml version="1.0" encoding="utf-8"?>
<p:tagLst xmlns:p="http://schemas.openxmlformats.org/presentationml/2006/main">
  <p:tag name="KSO_WM_SLIDE_ID" val="custom20202648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648"/>
  <p:tag name="KSO_WM_SLIDE_LAYOUT" val="a_b_j"/>
  <p:tag name="KSO_WM_SLIDE_LAYOUT_CNT" val="1_1_1"/>
  <p:tag name="KSO_WM_TEMPLATE_THUMBS_INDEX" val="1、4、6、7、8、9、10、11、12、13、14"/>
  <p:tag name="KSO_WM_TEMPLATE_MASTER_THUMB_INDEX" val="12"/>
</p:tagLst>
</file>

<file path=ppt/tags/tag116.xml><?xml version="1.0" encoding="utf-8"?>
<p:tagLst xmlns:p="http://schemas.openxmlformats.org/presentationml/2006/main">
  <p:tag name="KSO_WM_UNIT_ISCONTENTSTITLE" val="0"/>
  <p:tag name="KSO_WM_UNIT_PRESET_TEXT" val="Click here to add to the title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648_2*l_h_a*1_2_1"/>
  <p:tag name="KSO_WM_TEMPLATE_CATEGORY" val="custom"/>
  <p:tag name="KSO_WM_TEMPLATE_INDEX" val="20202648"/>
  <p:tag name="KSO_WM_UNIT_LAYERLEVEL" val="1_1_1"/>
  <p:tag name="KSO_WM_TAG_VERSION" val="1.0"/>
  <p:tag name="KSO_WM_BEAUTIFY_FLAG" val="#wm#"/>
  <p:tag name="KSO_WM_DIAGRAM_VIRTUALLY_FRAME" val="{&quot;height&quot;:43.35078740157483,&quot;left&quot;:129.15669291338583,&quot;top&quot;:267.32503937007874,&quot;width&quot;:701.6866141732283}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2648_2*l_h_i*1_1_1"/>
  <p:tag name="KSO_WM_TEMPLATE_CATEGORY" val="custom"/>
  <p:tag name="KSO_WM_TEMPLATE_INDEX" val="20202648"/>
  <p:tag name="KSO_WM_UNIT_LAYERLEVEL" val="1_1_1"/>
  <p:tag name="KSO_WM_TAG_VERSION" val="1.0"/>
  <p:tag name="KSO_WM_BEAUTIFY_FLAG" val="#wm#"/>
  <p:tag name="KSO_WM_DIAGRAM_VIRTUALLY_FRAME" val="{&quot;height&quot;:43.35078740157483,&quot;left&quot;:129.15669291338583,&quot;top&quot;:267.32503937007874,&quot;width&quot;:701.6866141732283}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2648_2*l_h_i*1_2_1"/>
  <p:tag name="KSO_WM_TEMPLATE_CATEGORY" val="custom"/>
  <p:tag name="KSO_WM_TEMPLATE_INDEX" val="20202648"/>
  <p:tag name="KSO_WM_UNIT_LAYERLEVEL" val="1_1_1"/>
  <p:tag name="KSO_WM_TAG_VERSION" val="1.0"/>
  <p:tag name="KSO_WM_BEAUTIFY_FLAG" val="#wm#"/>
  <p:tag name="KSO_WM_DIAGRAM_VIRTUALLY_FRAME" val="{&quot;height&quot;:43.35078740157483,&quot;left&quot;:129.15669291338583,&quot;top&quot;:267.32503937007874,&quot;width&quot;:701.6866141732283}"/>
</p:tagLst>
</file>

<file path=ppt/tags/tag119.xml><?xml version="1.0" encoding="utf-8"?>
<p:tagLst xmlns:p="http://schemas.openxmlformats.org/presentationml/2006/main">
  <p:tag name="KSO_WM_SLIDE_ID" val="custom20202648_2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648"/>
  <p:tag name="KSO_WM_SLIDE_LAYOUT" val="a_b_l"/>
  <p:tag name="KSO_WM_SLIDE_LAYOUT_CNT" val="1_1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custom20202648_3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3"/>
  <p:tag name="KSO_WM_SLIDE_INDEX" val="3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648"/>
  <p:tag name="KSO_WM_SLIDE_LAYOUT" val="a_b_l"/>
  <p:tag name="KSO_WM_SLIDE_LAYOUT_CNT" val="1_1_1"/>
</p:tagLst>
</file>

<file path=ppt/tags/tag121.xml><?xml version="1.0" encoding="utf-8"?>
<p:tagLst xmlns:p="http://schemas.openxmlformats.org/presentationml/2006/main">
  <p:tag name="KSO_WM_SLIDE_ID" val="custom20202648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648"/>
  <p:tag name="KSO_WM_SLIDE_LAYOUT" val="a_b_l"/>
  <p:tag name="KSO_WM_SLIDE_LAYOUT_CNT" val="1_1_1"/>
</p:tagLst>
</file>

<file path=ppt/tags/tag122.xml><?xml version="1.0" encoding="utf-8"?>
<p:tagLst xmlns:p="http://schemas.openxmlformats.org/presentationml/2006/main">
  <p:tag name="KSO_WM_SLIDE_ID" val="custom20202648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648"/>
  <p:tag name="KSO_WM_SLIDE_TYPE" val="sectionTitle"/>
  <p:tag name="KSO_WM_SLIDE_SUBTYPE" val="pureTxt"/>
  <p:tag name="KSO_WM_SLIDE_LAYOUT" val="a_b_e"/>
  <p:tag name="KSO_WM_SLIDE_LAYOUT_CNT" val="1_1_1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8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8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8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8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8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8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8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8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8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heme/theme1.xml><?xml version="1.0" encoding="utf-8"?>
<a:theme xmlns:a="http://schemas.openxmlformats.org/drawingml/2006/main" name="Office Theme">
  <a:themeElements>
    <a:clrScheme name="自定义 50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AC406"/>
      </a:accent1>
      <a:accent2>
        <a:srgbClr val="F9B726"/>
      </a:accent2>
      <a:accent3>
        <a:srgbClr val="F5A231"/>
      </a:accent3>
      <a:accent4>
        <a:srgbClr val="F5903F"/>
      </a:accent4>
      <a:accent5>
        <a:srgbClr val="F27949"/>
      </a:accent5>
      <a:accent6>
        <a:srgbClr val="F05B51"/>
      </a:accent6>
      <a:hlink>
        <a:srgbClr val="BFBFBF"/>
      </a:hlink>
      <a:folHlink>
        <a:srgbClr val="BFBFB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3409</Words>
  <Application>WPS Presentation</Application>
  <PresentationFormat>宽屏</PresentationFormat>
  <Paragraphs>106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SimSun</vt:lpstr>
      <vt:lpstr>Wingdings</vt:lpstr>
      <vt:lpstr>幼圆</vt:lpstr>
      <vt:lpstr>Lucida Handwriting</vt:lpstr>
      <vt:lpstr>Algerian</vt:lpstr>
      <vt:lpstr>Arial</vt:lpstr>
      <vt:lpstr>Comic Sans MS</vt:lpstr>
      <vt:lpstr>Oswald</vt:lpstr>
      <vt:lpstr>Segoe Print</vt:lpstr>
      <vt:lpstr>Playfair Display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Cristina Viseu</cp:lastModifiedBy>
  <cp:revision>36</cp:revision>
  <dcterms:created xsi:type="dcterms:W3CDTF">2019-09-03T09:13:00Z</dcterms:created>
  <dcterms:modified xsi:type="dcterms:W3CDTF">2025-10-17T11:42:02Z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2070-12.2.0.22549</vt:lpwstr>
  </property>
  <property fmtid="{D5CDD505-2E9C-101B-9397-08002B2CF9AE}" pid="3" name="ICV">
    <vt:lpwstr>D389F389E09A46F8B8AC116A824E59C3_13</vt:lpwstr>
  </property>
</Properties>
</file>