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81" r:id="rId5"/>
    <p:sldId id="282" r:id="rId6"/>
    <p:sldId id="278" r:id="rId7"/>
    <p:sldId id="260" r:id="rId8"/>
    <p:sldId id="263" r:id="rId9"/>
    <p:sldId id="265" r:id="rId10"/>
    <p:sldId id="266" r:id="rId11"/>
    <p:sldId id="268" r:id="rId12"/>
    <p:sldId id="269" r:id="rId13"/>
    <p:sldId id="270" r:id="rId14"/>
    <p:sldId id="267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2260590-F008-475A-BFA0-89429A28FBDF}" type="datetimeFigureOut">
              <a:rPr lang="pt-PT" smtClean="0"/>
              <a:t>17/10/2025</a:t>
            </a:fld>
            <a:endParaRPr lang="pt-P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C26C598-E202-46BB-A578-419C93BDA4F9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9061" y="4335873"/>
            <a:ext cx="487400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dirty="0">
                <a:latin typeface="Algerian" panose="04020705040A02060702" pitchFamily="82" charset="0"/>
              </a:rPr>
              <a:t>6º ANO</a:t>
            </a:r>
          </a:p>
          <a:p>
            <a:pPr algn="ctr"/>
            <a:r>
              <a:rPr lang="pt-PT" sz="6000" b="1" dirty="0">
                <a:latin typeface="Algerian" panose="04020705040A02060702" pitchFamily="82" charset="0"/>
              </a:rPr>
              <a:t>TURMA D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22748" y="447783"/>
            <a:ext cx="65601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MUNDO PARA COIMBRA</a:t>
            </a:r>
            <a:endParaRPr lang="pt-P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5" y="1216404"/>
            <a:ext cx="4279379" cy="272916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57" y="3587104"/>
            <a:ext cx="5599382" cy="322742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249253" y="2592416"/>
            <a:ext cx="633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002060"/>
                </a:solidFill>
                <a:latin typeface="Lucida Handwriting" panose="03010101010101010101" pitchFamily="66" charset="0"/>
              </a:rPr>
              <a:t>Dia Mundial da Alimentação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61" y="204785"/>
            <a:ext cx="3337245" cy="80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70" y="534670"/>
            <a:ext cx="2867025" cy="5905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" y="1258570"/>
            <a:ext cx="7124700" cy="47891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580" y="1971675"/>
            <a:ext cx="436245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10" y="396875"/>
            <a:ext cx="9846310" cy="5335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rcRect b="3865"/>
          <a:stretch>
            <a:fillRect/>
          </a:stretch>
        </p:blipFill>
        <p:spPr>
          <a:xfrm>
            <a:off x="908685" y="372110"/>
            <a:ext cx="9610090" cy="54648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90" y="400050"/>
            <a:ext cx="9762490" cy="54381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rcRect t="1719"/>
          <a:stretch>
            <a:fillRect/>
          </a:stretch>
        </p:blipFill>
        <p:spPr>
          <a:xfrm>
            <a:off x="730885" y="358140"/>
            <a:ext cx="10415905" cy="54470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5934075"/>
            <a:ext cx="2623185" cy="5340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90" y="343535"/>
            <a:ext cx="3540125" cy="1022985"/>
          </a:xfrm>
          <a:prstGeom prst="rect">
            <a:avLst/>
          </a:prstGeom>
        </p:spPr>
      </p:pic>
      <p:sp>
        <p:nvSpPr>
          <p:cNvPr id="5" name="Caixa de Texto 4"/>
          <p:cNvSpPr txBox="1"/>
          <p:nvPr/>
        </p:nvSpPr>
        <p:spPr>
          <a:xfrm>
            <a:off x="292100" y="2983230"/>
            <a:ext cx="4064000" cy="1616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1400"/>
              <a:t>●</a:t>
            </a:r>
            <a:r>
              <a:rPr lang="en-US" altLang="pt-PT" sz="1400"/>
              <a:t> 200 gramas de a</a:t>
            </a:r>
            <a:r>
              <a:rPr lang="en-US" altLang="en-US" sz="1400"/>
              <a:t>çú</a:t>
            </a:r>
            <a:r>
              <a:rPr lang="en-US" altLang="pt-PT" sz="1400"/>
              <a:t>car refinado </a:t>
            </a:r>
          </a:p>
          <a:p>
            <a:r>
              <a:rPr lang="en-US" altLang="en-US" sz="1400"/>
              <a:t>●</a:t>
            </a:r>
            <a:r>
              <a:rPr lang="en-US" altLang="pt-PT" sz="1400"/>
              <a:t> 150 gramas de farinha de am</a:t>
            </a:r>
            <a:r>
              <a:rPr lang="en-US" altLang="en-US" sz="1400"/>
              <a:t>ê</a:t>
            </a:r>
            <a:r>
              <a:rPr lang="en-US" altLang="pt-PT" sz="1400"/>
              <a:t>ndoas </a:t>
            </a:r>
          </a:p>
          <a:p>
            <a:r>
              <a:rPr lang="en-US" altLang="en-US" sz="1400"/>
              <a:t>●</a:t>
            </a:r>
            <a:r>
              <a:rPr lang="en-US" altLang="pt-PT" sz="1400"/>
              <a:t> 130 gramas de clara de ovo igual a quatro claras de ovos  m</a:t>
            </a:r>
            <a:r>
              <a:rPr lang="en-US" altLang="en-US" sz="1400"/>
              <a:t>é</a:t>
            </a:r>
            <a:r>
              <a:rPr lang="en-US" altLang="pt-PT" sz="1400"/>
              <a:t>dios </a:t>
            </a:r>
          </a:p>
          <a:p>
            <a:r>
              <a:rPr lang="en-US" altLang="en-US" sz="1400"/>
              <a:t>●</a:t>
            </a:r>
            <a:r>
              <a:rPr lang="en-US" altLang="pt-PT" sz="1400"/>
              <a:t> 90 gr</a:t>
            </a:r>
            <a:r>
              <a:rPr lang="pt-PT" altLang="en-US" sz="1400"/>
              <a:t>a</a:t>
            </a:r>
            <a:r>
              <a:rPr lang="en-US" altLang="pt-PT" sz="1400"/>
              <a:t>mas de a</a:t>
            </a:r>
            <a:r>
              <a:rPr lang="en-US" altLang="en-US" sz="1400"/>
              <a:t>çú</a:t>
            </a:r>
            <a:r>
              <a:rPr lang="en-US" altLang="pt-PT" sz="1400"/>
              <a:t>car impalp</a:t>
            </a:r>
            <a:r>
              <a:rPr lang="en-US" altLang="en-US" sz="1400"/>
              <a:t>á</a:t>
            </a:r>
            <a:r>
              <a:rPr lang="en-US" altLang="pt-PT" sz="1400"/>
              <a:t>vel ou a</a:t>
            </a:r>
            <a:r>
              <a:rPr lang="en-US" altLang="en-US" sz="1400"/>
              <a:t>çú</a:t>
            </a:r>
            <a:r>
              <a:rPr lang="en-US" altLang="pt-PT" sz="1400"/>
              <a:t>car de confeiteiro </a:t>
            </a:r>
            <a:r>
              <a:rPr lang="en-US" altLang="en-US" sz="1400"/>
              <a:t>●</a:t>
            </a:r>
            <a:r>
              <a:rPr lang="en-US" altLang="pt-PT" sz="1400"/>
              <a:t> corante aliment</a:t>
            </a:r>
            <a:r>
              <a:rPr lang="en-US" altLang="en-US" sz="1400"/>
              <a:t>í</a:t>
            </a:r>
            <a:r>
              <a:rPr lang="en-US" altLang="pt-PT" sz="1400"/>
              <a:t>cio de cor à sua escolha (opcional)</a:t>
            </a:r>
          </a:p>
          <a:p>
            <a:endParaRPr lang="en-US" altLang="pt-PT" sz="1400"/>
          </a:p>
        </p:txBody>
      </p:sp>
      <p:sp>
        <p:nvSpPr>
          <p:cNvPr id="6" name="Caixa de Texto 5"/>
          <p:cNvSpPr txBox="1"/>
          <p:nvPr/>
        </p:nvSpPr>
        <p:spPr>
          <a:xfrm>
            <a:off x="4693285" y="2211705"/>
            <a:ext cx="711200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pt-PT" sz="1400"/>
              <a:t>Coloque as claras de ovo e o a</a:t>
            </a:r>
            <a:r>
              <a:rPr lang="en-US" altLang="en-US" sz="1400"/>
              <a:t>çú</a:t>
            </a:r>
            <a:r>
              <a:rPr lang="en-US" altLang="pt-PT" sz="1400"/>
              <a:t>car refinado num bowl e bata com a batedeira at</a:t>
            </a:r>
            <a:r>
              <a:rPr lang="en-US" altLang="en-US" sz="1400"/>
              <a:t>é</a:t>
            </a:r>
            <a:r>
              <a:rPr lang="en-US" altLang="pt-PT" sz="1400"/>
              <a:t> dissolver os gr</a:t>
            </a:r>
            <a:r>
              <a:rPr lang="en-US" altLang="en-US" sz="1400"/>
              <a:t>ã</a:t>
            </a:r>
            <a:r>
              <a:rPr lang="en-US" altLang="pt-PT" sz="1400"/>
              <a:t>os de a</a:t>
            </a:r>
            <a:r>
              <a:rPr lang="en-US" altLang="en-US" sz="1400"/>
              <a:t>çú</a:t>
            </a:r>
            <a:r>
              <a:rPr lang="en-US" altLang="pt-PT" sz="1400"/>
              <a:t>car e conseguir um merengue consistente e brilhante.Se quiser fazer macarons coloridos, adicione  um pouco de corante aliment</a:t>
            </a:r>
            <a:r>
              <a:rPr lang="en-US" altLang="en-US" sz="1400"/>
              <a:t>í</a:t>
            </a:r>
            <a:r>
              <a:rPr lang="en-US" altLang="pt-PT" sz="1400"/>
              <a:t>cio no merengue e incorpore delicadamente com  uma esp</a:t>
            </a:r>
            <a:r>
              <a:rPr lang="en-US" altLang="en-US" sz="1400"/>
              <a:t>á</a:t>
            </a:r>
            <a:r>
              <a:rPr lang="en-US" altLang="pt-PT" sz="1400"/>
              <a:t>tula ou batedor manual (fouet), at</a:t>
            </a:r>
            <a:r>
              <a:rPr lang="en-US" altLang="en-US" sz="1400"/>
              <a:t>é</a:t>
            </a:r>
            <a:r>
              <a:rPr lang="en-US" altLang="pt-PT" sz="1400"/>
              <a:t> todo o merengue ficar tingido de  forma homog</a:t>
            </a:r>
            <a:r>
              <a:rPr lang="en-US" altLang="en-US" sz="1400"/>
              <a:t>ê</a:t>
            </a:r>
            <a:r>
              <a:rPr lang="en-US" altLang="pt-PT" sz="1400"/>
              <a:t>nea. Em seguida peneire a farinha de am</a:t>
            </a:r>
            <a:r>
              <a:rPr lang="en-US" altLang="en-US" sz="1400"/>
              <a:t>ê</a:t>
            </a:r>
            <a:r>
              <a:rPr lang="en-US" altLang="pt-PT" sz="1400"/>
              <a:t>ndoas e o a</a:t>
            </a:r>
            <a:r>
              <a:rPr lang="en-US" altLang="en-US" sz="1400"/>
              <a:t>çú</a:t>
            </a:r>
            <a:r>
              <a:rPr lang="en-US" altLang="pt-PT" sz="1400"/>
              <a:t>car impalp</a:t>
            </a:r>
            <a:r>
              <a:rPr lang="en-US" altLang="en-US" sz="1400"/>
              <a:t>á</a:t>
            </a:r>
            <a:r>
              <a:rPr lang="en-US" altLang="pt-PT" sz="1400"/>
              <a:t>vel ou de confeiteiro, para obter uma  mistura bem fina e sem peda</a:t>
            </a:r>
            <a:r>
              <a:rPr lang="en-US" altLang="en-US" sz="1400"/>
              <a:t>ç</a:t>
            </a:r>
            <a:r>
              <a:rPr lang="en-US" altLang="pt-PT" sz="1400"/>
              <a:t>os de am</a:t>
            </a:r>
            <a:r>
              <a:rPr lang="en-US" altLang="en-US" sz="1400"/>
              <a:t>ê</a:t>
            </a:r>
            <a:r>
              <a:rPr lang="en-US" altLang="pt-PT" sz="1400"/>
              <a:t>ndoa nem grumos.Misture o merengue com a farinha e a</a:t>
            </a:r>
            <a:r>
              <a:rPr lang="en-US" altLang="en-US" sz="1400"/>
              <a:t>çú</a:t>
            </a:r>
            <a:r>
              <a:rPr lang="en-US" altLang="pt-PT" sz="1400"/>
              <a:t>car  bem delicadamente, do centro para as laterais do bowl, levantando ligeiramente a esp</a:t>
            </a:r>
            <a:r>
              <a:rPr lang="en-US" altLang="en-US" sz="1400"/>
              <a:t>á</a:t>
            </a:r>
            <a:r>
              <a:rPr lang="en-US" altLang="pt-PT" sz="1400"/>
              <a:t>tula ou fouet ao  mesmo tempo que, com a outra m</a:t>
            </a:r>
            <a:r>
              <a:rPr lang="en-US" altLang="en-US" sz="1400"/>
              <a:t>ã</a:t>
            </a:r>
            <a:r>
              <a:rPr lang="en-US" altLang="pt-PT" sz="1400"/>
              <a:t>o, gira o bowl no sentido oposto. Isto </a:t>
            </a:r>
            <a:r>
              <a:rPr lang="en-US" altLang="en-US" sz="1400"/>
              <a:t>é</a:t>
            </a:r>
            <a:r>
              <a:rPr lang="en-US" altLang="pt-PT" sz="1400"/>
              <a:t> importante para n</a:t>
            </a:r>
            <a:r>
              <a:rPr lang="en-US" altLang="en-US" sz="1400"/>
              <a:t>ã</a:t>
            </a:r>
            <a:r>
              <a:rPr lang="en-US" altLang="pt-PT" sz="1400"/>
              <a:t>o perder o  volume do merengue e conseguir uma mistura suave e cremosa. Coloque a massa do macaron em um saco de confeito com bico redondo e, num tabuleiro de forno forrado com papel manteiga, distribua  pequenas por</a:t>
            </a:r>
            <a:r>
              <a:rPr lang="en-US" altLang="en-US" sz="1400"/>
              <a:t>çõ</a:t>
            </a:r>
            <a:r>
              <a:rPr lang="en-US" altLang="pt-PT" sz="1400"/>
              <a:t>es da massa, formando discos afastados, como na foto.Pr</a:t>
            </a:r>
            <a:r>
              <a:rPr lang="en-US" altLang="en-US" sz="1400"/>
              <a:t>é</a:t>
            </a:r>
            <a:r>
              <a:rPr lang="en-US" altLang="pt-PT" sz="1400"/>
              <a:t>-aque</a:t>
            </a:r>
            <a:r>
              <a:rPr lang="en-US" altLang="en-US" sz="1400"/>
              <a:t>ç</a:t>
            </a:r>
            <a:r>
              <a:rPr lang="en-US" altLang="pt-PT" sz="1400"/>
              <a:t>a o forno nos 150</a:t>
            </a:r>
            <a:r>
              <a:rPr lang="en-US" altLang="en-US" sz="1400"/>
              <a:t>º</a:t>
            </a:r>
            <a:r>
              <a:rPr lang="en-US" altLang="pt-PT" sz="1400"/>
              <a:t>C.  Quando estiver nessa temperatura, coloque os macarons assando por 10 a 15 minutos, ou at</a:t>
            </a:r>
            <a:r>
              <a:rPr lang="en-US" altLang="en-US" sz="1400"/>
              <a:t>é</a:t>
            </a:r>
            <a:r>
              <a:rPr lang="en-US" altLang="pt-PT" sz="1400"/>
              <a:t> crescerem  e ficarem consistentes. Na d</a:t>
            </a:r>
            <a:r>
              <a:rPr lang="en-US" altLang="en-US" sz="1400"/>
              <a:t>ú</a:t>
            </a:r>
            <a:r>
              <a:rPr lang="en-US" altLang="pt-PT" sz="1400"/>
              <a:t>vida, abra o forno e toque com o dedo na crosta do macaron: ela dever</a:t>
            </a:r>
            <a:r>
              <a:rPr lang="en-US" altLang="en-US" sz="1400"/>
              <a:t>á</a:t>
            </a:r>
            <a:r>
              <a:rPr lang="en-US" altLang="pt-PT" sz="1400"/>
              <a:t>  estar durinha e n</a:t>
            </a:r>
            <a:r>
              <a:rPr lang="en-US" altLang="en-US" sz="1400"/>
              <a:t>ã</a:t>
            </a:r>
            <a:r>
              <a:rPr lang="en-US" altLang="pt-PT" sz="1400"/>
              <a:t>o ficar machucada com o toque.Retire seu doce franc</a:t>
            </a:r>
            <a:r>
              <a:rPr lang="en-US" altLang="en-US" sz="1400"/>
              <a:t>ê</a:t>
            </a:r>
            <a:r>
              <a:rPr lang="en-US" altLang="pt-PT" sz="1400"/>
              <a:t>s macaron do forno e deixe  esfriar um pouco. Depois retire para uma grelha de resfriamento e deixe por 1 hora. Finalmente, recheie  os macarons com um creme da sua prefer</a:t>
            </a:r>
            <a:r>
              <a:rPr lang="en-US" altLang="en-US" sz="1400"/>
              <a:t>ê</a:t>
            </a:r>
            <a:r>
              <a:rPr lang="en-US" altLang="pt-PT" sz="1400"/>
              <a:t>ncia e est</a:t>
            </a:r>
            <a:r>
              <a:rPr lang="en-US" altLang="en-US" sz="1400"/>
              <a:t>ã</a:t>
            </a:r>
            <a:r>
              <a:rPr lang="en-US" altLang="pt-PT" sz="1400"/>
              <a:t>o prontinhos.</a:t>
            </a:r>
          </a:p>
        </p:txBody>
      </p: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13245" y="342900"/>
            <a:ext cx="2251075" cy="1023620"/>
          </a:xfrm>
          <a:prstGeom prst="rect">
            <a:avLst/>
          </a:prstGeom>
        </p:spPr>
      </p:pic>
      <p:sp>
        <p:nvSpPr>
          <p:cNvPr id="8" name="Caixa de Texto 7"/>
          <p:cNvSpPr txBox="1"/>
          <p:nvPr/>
        </p:nvSpPr>
        <p:spPr>
          <a:xfrm>
            <a:off x="409575" y="1463675"/>
            <a:ext cx="11395710" cy="7480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00" indent="0" fontAlgn="base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Qual é a origem?  </a:t>
            </a:r>
          </a:p>
          <a:p>
            <a:pPr marL="317500" indent="0" fontAlgn="base">
              <a:spcBef>
                <a:spcPct val="0"/>
              </a:spcBef>
              <a:spcAft>
                <a:spcPct val="0"/>
              </a:spcAft>
            </a:pPr>
            <a:r>
              <a:rPr sz="1600" b="0" i="0">
                <a:solidFill>
                  <a:srgbClr val="595959"/>
                </a:solidFill>
                <a:latin typeface="Arial" panose="020B0604020202020204"/>
                <a:ea typeface="Arial" panose="020B0604020202020204"/>
              </a:rPr>
              <a:t>Foi criado na Itália e  popularizado em França ,  servido como simples  bolachas cruzaram a  fronteira </a:t>
            </a:r>
          </a:p>
        </p:txBody>
      </p:sp>
      <p:sp>
        <p:nvSpPr>
          <p:cNvPr id="10" name="Caixa de Texto 9"/>
          <p:cNvSpPr txBox="1"/>
          <p:nvPr/>
        </p:nvSpPr>
        <p:spPr>
          <a:xfrm>
            <a:off x="292100" y="2522855"/>
            <a:ext cx="41478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sz="2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Quais são os ingredientes?</a:t>
            </a:r>
          </a:p>
        </p:txBody>
      </p:sp>
      <p:sp>
        <p:nvSpPr>
          <p:cNvPr id="11" name="Caixa de Texto 10"/>
          <p:cNvSpPr txBox="1"/>
          <p:nvPr/>
        </p:nvSpPr>
        <p:spPr>
          <a:xfrm>
            <a:off x="292100" y="4858385"/>
            <a:ext cx="40640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sz="2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</a:rPr>
              <a:t>Como preparar?</a:t>
            </a:r>
          </a:p>
          <a:p>
            <a:pPr algn="just" fontAlgn="base"/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Primeiro passo 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é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 preparar o merengue. Existem m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é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todos diferentes para fazer o merengue; no caso dos macarons 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é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 aconselhado fazer o merengue sui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ç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o ou o franc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ê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s. O Merengue franc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ê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s 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é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 o mais f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á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cil e pr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á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tico, mas n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ã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o </a:t>
            </a:r>
            <a:r>
              <a:rPr lang="en-US" altLang="en-US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é</a:t>
            </a:r>
            <a:r>
              <a:rPr lang="en-US" altLang="pt-PT" sz="1400" b="0" i="0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/>
                <a:ea typeface="Arial" panose="020B0604020202020204"/>
                <a:sym typeface="+mn-ea"/>
              </a:rPr>
              <a:t> aconselhado se o  ambiente estiver muito quente.</a:t>
            </a:r>
          </a:p>
        </p:txBody>
      </p:sp>
      <p:sp>
        <p:nvSpPr>
          <p:cNvPr id="12" name="Caixa de Texto 11"/>
          <p:cNvSpPr txBox="1"/>
          <p:nvPr/>
        </p:nvSpPr>
        <p:spPr>
          <a:xfrm>
            <a:off x="10020300" y="625475"/>
            <a:ext cx="2132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b="1">
                <a:solidFill>
                  <a:schemeClr val="accent6"/>
                </a:solidFill>
              </a:rPr>
              <a:t>SOPHIA FARIAS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rcRect b="5021"/>
          <a:stretch>
            <a:fillRect/>
          </a:stretch>
        </p:blipFill>
        <p:spPr>
          <a:xfrm>
            <a:off x="165100" y="374015"/>
            <a:ext cx="9603740" cy="5671185"/>
          </a:xfrm>
          <a:prstGeom prst="rect">
            <a:avLst/>
          </a:prstGeom>
        </p:spPr>
      </p:pic>
      <p:sp>
        <p:nvSpPr>
          <p:cNvPr id="4" name="Caixa de Texto 3"/>
          <p:cNvSpPr txBox="1"/>
          <p:nvPr/>
        </p:nvSpPr>
        <p:spPr>
          <a:xfrm>
            <a:off x="9592945" y="3855085"/>
            <a:ext cx="2338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b="1"/>
              <a:t>VASCO MORTINHO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/>
        </p:nvSpPr>
        <p:spPr>
          <a:xfrm>
            <a:off x="1531375" y="732033"/>
            <a:ext cx="2023872" cy="543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Aptos" charset="0"/>
                <a:ea typeface="+mn-ea"/>
                <a:cs typeface="+mn-ea"/>
              </a:defRPr>
            </a:lvl9pPr>
          </a:lstStyle>
          <a:p>
            <a:r>
              <a:rPr lang="pt-PT" dirty="0"/>
              <a:t>Ratatouille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33945" y="85702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País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33945" y="642440"/>
            <a:ext cx="113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França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89416" y="247445"/>
            <a:ext cx="26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Ingredientes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246499" y="1042997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Duas curgetes;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278366" y="1488069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Duas cebolas;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276973" y="1857401"/>
            <a:ext cx="220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Um pimentão verde;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277627" y="2258261"/>
            <a:ext cx="258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Um pimentão vermelho;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9571" y="271897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Alecrim;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303738" y="309663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Alho;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292458" y="3400359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Louro;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8255236" y="3898236"/>
            <a:ext cx="1856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Duas beringelas;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46499" y="4303807"/>
            <a:ext cx="153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Três tomates;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255236" y="4768140"/>
            <a:ext cx="165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Um pimentão ;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276973" y="5125767"/>
            <a:ext cx="86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Azeite;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43144" y="5498142"/>
            <a:ext cx="136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Manjericão;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8276973" y="5886878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Sal;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243144" y="6228144"/>
            <a:ext cx="193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Molho de tomate;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" y="1888497"/>
            <a:ext cx="5901845" cy="4969503"/>
          </a:xfrm>
          <a:prstGeom prst="rect">
            <a:avLst/>
          </a:prstGeom>
        </p:spPr>
      </p:pic>
      <p:pic>
        <p:nvPicPr>
          <p:cNvPr id="32" name="Imagem 31" descr="Uma imagem com marisco, comida, interior, prato&#10;&#10;Os conteúdos gerados por IA podem estar incorretos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69" y="1961222"/>
            <a:ext cx="2089860" cy="20898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3982" y="1485422"/>
            <a:ext cx="1795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/>
              <a:t>Preparação:</a:t>
            </a:r>
          </a:p>
        </p:txBody>
      </p:sp>
      <p:sp>
        <p:nvSpPr>
          <p:cNvPr id="2" name="Caixa de Texto 1"/>
          <p:cNvSpPr txBox="1"/>
          <p:nvPr/>
        </p:nvSpPr>
        <p:spPr>
          <a:xfrm rot="18840000">
            <a:off x="6153785" y="4920615"/>
            <a:ext cx="1870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b="1"/>
              <a:t>Alice Abrantes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rcRect l="921" t="9573" r="54431" b="1615"/>
          <a:stretch>
            <a:fillRect/>
          </a:stretch>
        </p:blipFill>
        <p:spPr>
          <a:xfrm>
            <a:off x="819785" y="0"/>
            <a:ext cx="10859135" cy="6736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/>
        </p:nvSpPr>
        <p:spPr>
          <a:xfrm>
            <a:off x="1652777" y="649800"/>
            <a:ext cx="4982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1">
                <a:solidFill>
                  <a:srgbClr val="595959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5" dirty="0"/>
              <a:t>Burrito</a:t>
            </a:r>
            <a:r>
              <a:rPr spc="-165" dirty="0"/>
              <a:t> </a:t>
            </a:r>
            <a:r>
              <a:rPr spc="-515" dirty="0"/>
              <a:t>com</a:t>
            </a:r>
            <a:r>
              <a:rPr spc="-165" dirty="0"/>
              <a:t> </a:t>
            </a:r>
            <a:r>
              <a:rPr spc="-535" dirty="0"/>
              <a:t>queijo</a:t>
            </a:r>
            <a:r>
              <a:rPr spc="-165" dirty="0"/>
              <a:t> </a:t>
            </a:r>
            <a:r>
              <a:rPr spc="-645" dirty="0"/>
              <a:t>e</a:t>
            </a:r>
            <a:r>
              <a:rPr spc="-165" dirty="0"/>
              <a:t> </a:t>
            </a:r>
            <a:r>
              <a:rPr spc="-405" dirty="0"/>
              <a:t>presunto</a:t>
            </a:r>
            <a:r>
              <a:rPr spc="-165" dirty="0"/>
              <a:t> </a:t>
            </a:r>
            <a:r>
              <a:rPr spc="-350" dirty="0"/>
              <a:t>(México)</a:t>
            </a:r>
          </a:p>
        </p:txBody>
      </p:sp>
      <p:grpSp>
        <p:nvGrpSpPr>
          <p:cNvPr id="4" name="object 3"/>
          <p:cNvGrpSpPr/>
          <p:nvPr/>
        </p:nvGrpSpPr>
        <p:grpSpPr>
          <a:xfrm>
            <a:off x="7145020" y="649605"/>
            <a:ext cx="4767580" cy="3139440"/>
            <a:chOff x="5629247" y="124422"/>
            <a:chExt cx="2985770" cy="1779270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3547" y="238722"/>
              <a:ext cx="2757022" cy="1550378"/>
            </a:xfrm>
            <a:prstGeom prst="rect">
              <a:avLst/>
            </a:prstGeom>
          </p:spPr>
        </p:pic>
        <p:sp>
          <p:nvSpPr>
            <p:cNvPr id="6" name="object 5"/>
            <p:cNvSpPr/>
            <p:nvPr/>
          </p:nvSpPr>
          <p:spPr>
            <a:xfrm>
              <a:off x="5686397" y="181572"/>
              <a:ext cx="2871470" cy="1664970"/>
            </a:xfrm>
            <a:custGeom>
              <a:avLst/>
              <a:gdLst/>
              <a:ahLst/>
              <a:cxnLst/>
              <a:rect l="l" t="t" r="r" b="b"/>
              <a:pathLst>
                <a:path w="2871470" h="1664970">
                  <a:moveTo>
                    <a:pt x="0" y="0"/>
                  </a:moveTo>
                  <a:lnTo>
                    <a:pt x="2871322" y="0"/>
                  </a:lnTo>
                  <a:lnTo>
                    <a:pt x="2871322" y="1664678"/>
                  </a:lnTo>
                  <a:lnTo>
                    <a:pt x="0" y="1664678"/>
                  </a:lnTo>
                  <a:lnTo>
                    <a:pt x="0" y="0"/>
                  </a:lnTo>
                  <a:close/>
                </a:path>
              </a:pathLst>
            </a:custGeom>
            <a:ln w="114299">
              <a:solidFill>
                <a:srgbClr val="595959"/>
              </a:solidFill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7" name="object 6"/>
          <p:cNvSpPr txBox="1">
            <a:spLocks noGrp="1"/>
          </p:cNvSpPr>
          <p:nvPr/>
        </p:nvSpPr>
        <p:spPr>
          <a:xfrm>
            <a:off x="586740" y="2036445"/>
            <a:ext cx="11018520" cy="448437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>
              <a:defRPr sz="1800" b="0" i="1">
                <a:solidFill>
                  <a:srgbClr val="595959"/>
                </a:solidFill>
                <a:latin typeface="Trebuchet MS" panose="020B0603020202020204"/>
                <a:ea typeface="+mn-ea"/>
                <a:cs typeface="Trebuchet MS" panose="020B0603020202020204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Ingredientes</a:t>
            </a:r>
            <a:r>
              <a:rPr spc="-65" dirty="0"/>
              <a:t> </a:t>
            </a:r>
            <a:r>
              <a:rPr spc="-365" dirty="0"/>
              <a:t>:</a:t>
            </a:r>
          </a:p>
          <a:p>
            <a:pPr marL="12700">
              <a:lnSpc>
                <a:spcPct val="100000"/>
              </a:lnSpc>
            </a:pPr>
            <a:r>
              <a:rPr spc="-150" dirty="0"/>
              <a:t>1</a:t>
            </a:r>
            <a:r>
              <a:rPr spc="-95" dirty="0"/>
              <a:t> </a:t>
            </a:r>
            <a:r>
              <a:rPr spc="-325" dirty="0"/>
              <a:t>embalagem</a:t>
            </a:r>
            <a:r>
              <a:rPr spc="-90" dirty="0"/>
              <a:t> </a:t>
            </a:r>
            <a:r>
              <a:rPr spc="-345" dirty="0"/>
              <a:t>de</a:t>
            </a:r>
            <a:r>
              <a:rPr spc="-95" dirty="0"/>
              <a:t> </a:t>
            </a:r>
            <a:r>
              <a:rPr spc="-85" dirty="0"/>
              <a:t>tortilha</a:t>
            </a:r>
          </a:p>
          <a:p>
            <a:pPr marL="12700">
              <a:lnSpc>
                <a:spcPct val="100000"/>
              </a:lnSpc>
            </a:pPr>
            <a:r>
              <a:rPr spc="-150" dirty="0"/>
              <a:t>1</a:t>
            </a:r>
            <a:r>
              <a:rPr spc="-90" dirty="0"/>
              <a:t> </a:t>
            </a:r>
            <a:r>
              <a:rPr spc="-245" dirty="0"/>
              <a:t>cenoura</a:t>
            </a:r>
            <a:r>
              <a:rPr spc="-85" dirty="0"/>
              <a:t> </a:t>
            </a:r>
            <a:r>
              <a:rPr spc="-195" dirty="0"/>
              <a:t>(cerca</a:t>
            </a:r>
            <a:r>
              <a:rPr spc="-85" dirty="0"/>
              <a:t> </a:t>
            </a:r>
            <a:r>
              <a:rPr spc="-345" dirty="0"/>
              <a:t>de</a:t>
            </a:r>
            <a:r>
              <a:rPr spc="-90" dirty="0"/>
              <a:t> </a:t>
            </a:r>
            <a:r>
              <a:rPr spc="-155" dirty="0"/>
              <a:t>100g)</a:t>
            </a:r>
            <a:r>
              <a:rPr spc="-85" dirty="0"/>
              <a:t> </a:t>
            </a:r>
            <a:r>
              <a:rPr spc="-220" dirty="0"/>
              <a:t>descascada</a:t>
            </a:r>
            <a:r>
              <a:rPr spc="-85" dirty="0"/>
              <a:t> </a:t>
            </a:r>
            <a:r>
              <a:rPr spc="-385" dirty="0"/>
              <a:t>e</a:t>
            </a:r>
            <a:r>
              <a:rPr spc="-90" dirty="0"/>
              <a:t> </a:t>
            </a:r>
            <a:r>
              <a:rPr spc="-50" dirty="0"/>
              <a:t>ralada</a:t>
            </a:r>
          </a:p>
          <a:p>
            <a:pPr marL="12700" marR="5445760">
              <a:lnSpc>
                <a:spcPct val="100000"/>
              </a:lnSpc>
            </a:pPr>
            <a:r>
              <a:rPr spc="-30" dirty="0"/>
              <a:t>½</a:t>
            </a:r>
            <a:r>
              <a:rPr spc="-105" dirty="0"/>
              <a:t> </a:t>
            </a:r>
            <a:r>
              <a:rPr spc="-300" dirty="0"/>
              <a:t>pepino,</a:t>
            </a:r>
            <a:r>
              <a:rPr spc="-105" dirty="0"/>
              <a:t> </a:t>
            </a:r>
            <a:r>
              <a:rPr spc="-300" dirty="0"/>
              <a:t>sem</a:t>
            </a:r>
            <a:r>
              <a:rPr spc="-105" dirty="0"/>
              <a:t> </a:t>
            </a:r>
            <a:r>
              <a:rPr spc="-275" dirty="0"/>
              <a:t>sementes</a:t>
            </a:r>
            <a:r>
              <a:rPr spc="-105" dirty="0"/>
              <a:t> </a:t>
            </a:r>
            <a:r>
              <a:rPr spc="-385" dirty="0"/>
              <a:t>e</a:t>
            </a:r>
            <a:r>
              <a:rPr spc="-105" dirty="0"/>
              <a:t> </a:t>
            </a:r>
            <a:r>
              <a:rPr spc="-65" dirty="0"/>
              <a:t>ralado </a:t>
            </a:r>
            <a:r>
              <a:rPr spc="-180" dirty="0"/>
              <a:t>200g</a:t>
            </a:r>
            <a:r>
              <a:rPr spc="-100" dirty="0"/>
              <a:t> </a:t>
            </a:r>
            <a:r>
              <a:rPr spc="-345" dirty="0"/>
              <a:t>de</a:t>
            </a:r>
            <a:r>
              <a:rPr spc="-95" dirty="0"/>
              <a:t> </a:t>
            </a:r>
            <a:r>
              <a:rPr spc="-320" dirty="0"/>
              <a:t>queijo</a:t>
            </a:r>
            <a:r>
              <a:rPr spc="-100" dirty="0"/>
              <a:t> </a:t>
            </a:r>
            <a:r>
              <a:rPr spc="-235" dirty="0"/>
              <a:t>cheddar</a:t>
            </a:r>
            <a:r>
              <a:rPr spc="-95" dirty="0"/>
              <a:t> </a:t>
            </a:r>
            <a:r>
              <a:rPr spc="-70" dirty="0"/>
              <a:t>ralado </a:t>
            </a:r>
            <a:r>
              <a:rPr spc="-180" dirty="0"/>
              <a:t>150g</a:t>
            </a:r>
            <a:r>
              <a:rPr spc="-95" dirty="0"/>
              <a:t> </a:t>
            </a:r>
            <a:r>
              <a:rPr spc="-345" dirty="0"/>
              <a:t>de</a:t>
            </a:r>
            <a:r>
              <a:rPr spc="-95" dirty="0"/>
              <a:t> </a:t>
            </a:r>
            <a:r>
              <a:rPr spc="-254" dirty="0"/>
              <a:t>presunto,</a:t>
            </a:r>
            <a:r>
              <a:rPr spc="-90" dirty="0"/>
              <a:t> </a:t>
            </a:r>
            <a:r>
              <a:rPr spc="-245" dirty="0"/>
              <a:t>cortado</a:t>
            </a:r>
            <a:r>
              <a:rPr spc="-95" dirty="0"/>
              <a:t> </a:t>
            </a:r>
            <a:r>
              <a:rPr spc="-395" dirty="0"/>
              <a:t>em</a:t>
            </a:r>
            <a:r>
              <a:rPr spc="-90" dirty="0"/>
              <a:t> </a:t>
            </a:r>
            <a:r>
              <a:rPr spc="-130" dirty="0"/>
              <a:t>tiras </a:t>
            </a:r>
            <a:r>
              <a:rPr spc="-150" dirty="0"/>
              <a:t>8</a:t>
            </a:r>
            <a:r>
              <a:rPr spc="-105" dirty="0"/>
              <a:t> </a:t>
            </a:r>
            <a:r>
              <a:rPr spc="-225" dirty="0"/>
              <a:t>folhas</a:t>
            </a:r>
            <a:r>
              <a:rPr spc="-100" dirty="0"/>
              <a:t> </a:t>
            </a:r>
            <a:r>
              <a:rPr spc="-345" dirty="0"/>
              <a:t>de</a:t>
            </a:r>
            <a:r>
              <a:rPr spc="-100" dirty="0"/>
              <a:t> </a:t>
            </a:r>
            <a:r>
              <a:rPr spc="-215" dirty="0"/>
              <a:t>coração</a:t>
            </a:r>
            <a:r>
              <a:rPr spc="-105" dirty="0"/>
              <a:t> </a:t>
            </a:r>
            <a:r>
              <a:rPr spc="-345" dirty="0"/>
              <a:t>de</a:t>
            </a:r>
            <a:r>
              <a:rPr spc="-100" dirty="0"/>
              <a:t> </a:t>
            </a:r>
            <a:r>
              <a:rPr spc="-75" dirty="0"/>
              <a:t>alface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pc="-75" dirty="0"/>
          </a:p>
          <a:p>
            <a:pPr marL="12700">
              <a:lnSpc>
                <a:spcPct val="100000"/>
              </a:lnSpc>
            </a:pPr>
            <a:r>
              <a:rPr spc="-225" dirty="0"/>
              <a:t>Preparação</a:t>
            </a:r>
            <a:r>
              <a:rPr spc="-40" dirty="0"/>
              <a:t> </a:t>
            </a:r>
            <a:r>
              <a:rPr spc="-365" dirty="0"/>
              <a:t>:</a:t>
            </a:r>
          </a:p>
          <a:p>
            <a:pPr marL="469900" marR="5080" indent="-37719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pc="-204" dirty="0"/>
              <a:t>Misture</a:t>
            </a:r>
            <a:r>
              <a:rPr spc="-100" dirty="0"/>
              <a:t> </a:t>
            </a:r>
            <a:r>
              <a:rPr spc="-180" dirty="0"/>
              <a:t>a</a:t>
            </a:r>
            <a:r>
              <a:rPr spc="-95" dirty="0"/>
              <a:t> </a:t>
            </a:r>
            <a:r>
              <a:rPr spc="-260" dirty="0"/>
              <a:t>cenoura,</a:t>
            </a:r>
            <a:r>
              <a:rPr spc="-100" dirty="0"/>
              <a:t> </a:t>
            </a:r>
            <a:r>
              <a:rPr spc="-330" dirty="0"/>
              <a:t>o</a:t>
            </a:r>
            <a:r>
              <a:rPr spc="-95" dirty="0"/>
              <a:t> </a:t>
            </a:r>
            <a:r>
              <a:rPr spc="-295" dirty="0"/>
              <a:t>pepino</a:t>
            </a:r>
            <a:r>
              <a:rPr spc="-100" dirty="0"/>
              <a:t> </a:t>
            </a:r>
            <a:r>
              <a:rPr spc="-385" dirty="0"/>
              <a:t>e</a:t>
            </a:r>
            <a:r>
              <a:rPr spc="-95" dirty="0"/>
              <a:t> </a:t>
            </a:r>
            <a:r>
              <a:rPr spc="-330" dirty="0"/>
              <a:t>o</a:t>
            </a:r>
            <a:r>
              <a:rPr spc="-95" dirty="0"/>
              <a:t> </a:t>
            </a:r>
            <a:r>
              <a:rPr spc="-325" dirty="0"/>
              <a:t>queijo</a:t>
            </a:r>
            <a:r>
              <a:rPr spc="-100" dirty="0"/>
              <a:t> </a:t>
            </a:r>
            <a:r>
              <a:rPr spc="-315" dirty="0"/>
              <a:t>numa</a:t>
            </a:r>
            <a:r>
              <a:rPr spc="-95" dirty="0"/>
              <a:t> </a:t>
            </a:r>
            <a:r>
              <a:rPr spc="-200" dirty="0"/>
              <a:t>taça.</a:t>
            </a:r>
            <a:r>
              <a:rPr spc="-100" dirty="0"/>
              <a:t> </a:t>
            </a:r>
            <a:r>
              <a:rPr spc="-320" dirty="0"/>
              <a:t>Coloque</a:t>
            </a:r>
            <a:r>
              <a:rPr spc="-95" dirty="0"/>
              <a:t> </a:t>
            </a:r>
            <a:r>
              <a:rPr spc="-330" dirty="0"/>
              <a:t>o</a:t>
            </a:r>
            <a:r>
              <a:rPr spc="-95" dirty="0"/>
              <a:t> </a:t>
            </a:r>
            <a:r>
              <a:rPr spc="-254" dirty="0"/>
              <a:t>presunto,</a:t>
            </a:r>
            <a:r>
              <a:rPr spc="-100" dirty="0"/>
              <a:t> </a:t>
            </a:r>
            <a:r>
              <a:rPr spc="-225" dirty="0"/>
              <a:t>os</a:t>
            </a:r>
            <a:r>
              <a:rPr spc="-95" dirty="0"/>
              <a:t> </a:t>
            </a:r>
            <a:r>
              <a:rPr spc="-265" dirty="0"/>
              <a:t>tomates</a:t>
            </a:r>
            <a:r>
              <a:rPr spc="-100" dirty="0"/>
              <a:t> </a:t>
            </a:r>
            <a:r>
              <a:rPr spc="-385" dirty="0"/>
              <a:t>e</a:t>
            </a:r>
            <a:r>
              <a:rPr spc="-95" dirty="0"/>
              <a:t> </a:t>
            </a:r>
            <a:r>
              <a:rPr spc="-225" dirty="0"/>
              <a:t>a</a:t>
            </a:r>
            <a:r>
              <a:rPr spc="-100" dirty="0"/>
              <a:t> </a:t>
            </a:r>
            <a:r>
              <a:rPr spc="-235" dirty="0"/>
              <a:t>alface</a:t>
            </a:r>
            <a:r>
              <a:rPr spc="-95" dirty="0"/>
              <a:t> </a:t>
            </a:r>
            <a:r>
              <a:rPr spc="-445" dirty="0"/>
              <a:t>em</a:t>
            </a:r>
            <a:r>
              <a:rPr spc="-95" dirty="0"/>
              <a:t> </a:t>
            </a:r>
            <a:r>
              <a:rPr spc="-90" dirty="0"/>
              <a:t>taças </a:t>
            </a:r>
            <a:r>
              <a:rPr spc="-220" dirty="0"/>
              <a:t>separadas</a:t>
            </a:r>
            <a:r>
              <a:rPr spc="-55" dirty="0"/>
              <a:t> </a:t>
            </a:r>
            <a:r>
              <a:rPr spc="-365" dirty="0"/>
              <a:t>.</a:t>
            </a:r>
          </a:p>
          <a:p>
            <a:pPr marL="469265" indent="-37655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pc="-185" dirty="0"/>
              <a:t>Para</a:t>
            </a:r>
            <a:r>
              <a:rPr spc="-100" dirty="0"/>
              <a:t> </a:t>
            </a:r>
            <a:r>
              <a:rPr spc="-220" dirty="0"/>
              <a:t>servir,</a:t>
            </a:r>
            <a:r>
              <a:rPr spc="-100" dirty="0"/>
              <a:t> </a:t>
            </a:r>
            <a:r>
              <a:rPr spc="-315" dirty="0"/>
              <a:t>deixe</a:t>
            </a:r>
            <a:r>
              <a:rPr spc="-95" dirty="0"/>
              <a:t> </a:t>
            </a:r>
            <a:r>
              <a:rPr spc="-350" dirty="0"/>
              <a:t>que</a:t>
            </a:r>
            <a:r>
              <a:rPr spc="-100" dirty="0"/>
              <a:t> </a:t>
            </a:r>
            <a:r>
              <a:rPr spc="-250" dirty="0"/>
              <a:t>todos</a:t>
            </a:r>
            <a:r>
              <a:rPr spc="-95" dirty="0"/>
              <a:t> </a:t>
            </a:r>
            <a:r>
              <a:rPr spc="-225" dirty="0"/>
              <a:t>os</a:t>
            </a:r>
            <a:r>
              <a:rPr spc="-100" dirty="0"/>
              <a:t> </a:t>
            </a:r>
            <a:r>
              <a:rPr spc="-254" dirty="0"/>
              <a:t>recheiam</a:t>
            </a:r>
            <a:r>
              <a:rPr spc="-95" dirty="0"/>
              <a:t> </a:t>
            </a:r>
            <a:r>
              <a:rPr spc="-240" dirty="0"/>
              <a:t>da</a:t>
            </a:r>
            <a:r>
              <a:rPr spc="-100" dirty="0"/>
              <a:t> </a:t>
            </a:r>
            <a:r>
              <a:rPr spc="-275" dirty="0"/>
              <a:t>forma</a:t>
            </a:r>
            <a:r>
              <a:rPr spc="-95" dirty="0"/>
              <a:t> </a:t>
            </a:r>
            <a:r>
              <a:rPr spc="-360" dirty="0"/>
              <a:t>que</a:t>
            </a:r>
            <a:r>
              <a:rPr spc="-100" dirty="0"/>
              <a:t> </a:t>
            </a:r>
            <a:r>
              <a:rPr spc="-290" dirty="0"/>
              <a:t>preferirem.</a:t>
            </a:r>
          </a:p>
        </p:txBody>
      </p:sp>
      <p:sp>
        <p:nvSpPr>
          <p:cNvPr id="8" name="object 7"/>
          <p:cNvSpPr txBox="1">
            <a:spLocks noGrp="1"/>
          </p:cNvSpPr>
          <p:nvPr/>
        </p:nvSpPr>
        <p:spPr>
          <a:xfrm>
            <a:off x="9661146" y="5590343"/>
            <a:ext cx="820420" cy="2495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>
            <a:defPPr>
              <a:defRPr kern="0"/>
            </a:defPPr>
            <a:lvl1pPr>
              <a:defRPr sz="1400" b="0" i="1">
                <a:solidFill>
                  <a:srgbClr val="595959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75" dirty="0"/>
              <a:t>Beatriz,</a:t>
            </a:r>
            <a:r>
              <a:rPr spc="-60" dirty="0"/>
              <a:t> </a:t>
            </a:r>
            <a:r>
              <a:rPr spc="-110" dirty="0"/>
              <a:t>6⁰</a:t>
            </a:r>
            <a:r>
              <a:rPr spc="-60" dirty="0"/>
              <a:t> </a:t>
            </a:r>
            <a:r>
              <a:rPr spc="-50" dirty="0"/>
              <a:t>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763270"/>
            <a:ext cx="10596880" cy="5723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5" y="148590"/>
            <a:ext cx="10393680" cy="5754370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553085" y="60750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/>
              <a:t>Camila Santos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657225"/>
            <a:ext cx="7770495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5" y="0"/>
            <a:ext cx="10135235" cy="5695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0" y="335915"/>
            <a:ext cx="9331325" cy="6186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578</Words>
  <Application>Microsoft Office PowerPoint</Application>
  <PresentationFormat>Ecrã Panorâmico</PresentationFormat>
  <Paragraphs>47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Algerian</vt:lpstr>
      <vt:lpstr>Arial</vt:lpstr>
      <vt:lpstr>Lucida Handwriting</vt:lpstr>
      <vt:lpstr>Business Cooperate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Utilizador</dc:creator>
  <cp:lastModifiedBy>Lena Lena</cp:lastModifiedBy>
  <cp:revision>23</cp:revision>
  <dcterms:created xsi:type="dcterms:W3CDTF">2025-10-11T14:15:00Z</dcterms:created>
  <dcterms:modified xsi:type="dcterms:W3CDTF">2025-10-17T13:33:18Z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9C74EA9BF5D94119B7530C1911219EE5_13</vt:lpwstr>
  </property>
  <property fmtid="{D5CDD505-2E9C-101B-9397-08002B2CF9AE}" pid="3" name="KSOProductBuildVer">
    <vt:lpwstr>2070-12.2.0.22549</vt:lpwstr>
  </property>
</Properties>
</file>